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85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8" r:id="rId4"/>
    <p:sldId id="310" r:id="rId5"/>
    <p:sldId id="322" r:id="rId6"/>
    <p:sldId id="319" r:id="rId7"/>
    <p:sldId id="320" r:id="rId8"/>
    <p:sldId id="317" r:id="rId9"/>
    <p:sldId id="315" r:id="rId10"/>
    <p:sldId id="316" r:id="rId11"/>
    <p:sldId id="325" r:id="rId12"/>
    <p:sldId id="327" r:id="rId13"/>
    <p:sldId id="324" r:id="rId14"/>
    <p:sldId id="323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3"/>
    <a:srgbClr val="C5BF00"/>
    <a:srgbClr val="808080"/>
    <a:srgbClr val="005693"/>
    <a:srgbClr val="FAB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4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9378E-D26E-4D5C-9066-D253955B08D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C053892D-6497-44C3-AD0F-4630180CFB95}">
      <dgm:prSet/>
      <dgm:spPr/>
      <dgm:t>
        <a:bodyPr/>
        <a:lstStyle/>
        <a:p>
          <a:r>
            <a:rPr lang="nl-BE" dirty="0" smtClean="0"/>
            <a:t>2005</a:t>
          </a:r>
          <a:endParaRPr lang="nl-BE" dirty="0"/>
        </a:p>
      </dgm:t>
    </dgm:pt>
    <dgm:pt modelId="{BE384FAE-633D-4821-891E-77558E792BB8}" type="parTrans" cxnId="{DDA37B2E-4C7B-4500-AD1D-CC2BB5E69087}">
      <dgm:prSet/>
      <dgm:spPr/>
      <dgm:t>
        <a:bodyPr/>
        <a:lstStyle/>
        <a:p>
          <a:endParaRPr lang="nl-BE"/>
        </a:p>
      </dgm:t>
    </dgm:pt>
    <dgm:pt modelId="{0077458B-ED4D-4536-BFA0-CCAA0EEE472A}" type="sibTrans" cxnId="{DDA37B2E-4C7B-4500-AD1D-CC2BB5E69087}">
      <dgm:prSet/>
      <dgm:spPr/>
      <dgm:t>
        <a:bodyPr/>
        <a:lstStyle/>
        <a:p>
          <a:endParaRPr lang="nl-BE"/>
        </a:p>
      </dgm:t>
    </dgm:pt>
    <dgm:pt modelId="{AA60A450-6341-4E77-BC16-583360A01955}">
      <dgm:prSet/>
      <dgm:spPr/>
      <dgm:t>
        <a:bodyPr/>
        <a:lstStyle/>
        <a:p>
          <a:r>
            <a:rPr lang="nl-BE" dirty="0" smtClean="0"/>
            <a:t>2006</a:t>
          </a:r>
          <a:endParaRPr lang="nl-BE" dirty="0"/>
        </a:p>
      </dgm:t>
    </dgm:pt>
    <dgm:pt modelId="{F54AFE37-78AB-47CD-8735-42E86AA7AD65}" type="parTrans" cxnId="{72F9540F-CC81-4FBA-8253-510A2C6C5D68}">
      <dgm:prSet/>
      <dgm:spPr/>
      <dgm:t>
        <a:bodyPr/>
        <a:lstStyle/>
        <a:p>
          <a:endParaRPr lang="nl-BE"/>
        </a:p>
      </dgm:t>
    </dgm:pt>
    <dgm:pt modelId="{5304D0B8-0A61-460B-AD42-00389A11F3B4}" type="sibTrans" cxnId="{72F9540F-CC81-4FBA-8253-510A2C6C5D68}">
      <dgm:prSet/>
      <dgm:spPr/>
      <dgm:t>
        <a:bodyPr/>
        <a:lstStyle/>
        <a:p>
          <a:endParaRPr lang="nl-BE"/>
        </a:p>
      </dgm:t>
    </dgm:pt>
    <dgm:pt modelId="{B52B9523-575C-47F3-A9D3-E587100CCEA4}">
      <dgm:prSet/>
      <dgm:spPr/>
      <dgm:t>
        <a:bodyPr/>
        <a:lstStyle/>
        <a:p>
          <a:r>
            <a:rPr lang="nl-BE" dirty="0" smtClean="0"/>
            <a:t>2007</a:t>
          </a:r>
          <a:endParaRPr lang="nl-BE" dirty="0"/>
        </a:p>
      </dgm:t>
    </dgm:pt>
    <dgm:pt modelId="{84DCD29C-EB3E-4274-95D5-7BEB4F8F92ED}" type="parTrans" cxnId="{B636E33E-6CDD-40FC-9FA0-BAC1569866E9}">
      <dgm:prSet/>
      <dgm:spPr/>
      <dgm:t>
        <a:bodyPr/>
        <a:lstStyle/>
        <a:p>
          <a:endParaRPr lang="nl-BE"/>
        </a:p>
      </dgm:t>
    </dgm:pt>
    <dgm:pt modelId="{D8501686-6B96-4982-84FC-95B244DD1E3A}" type="sibTrans" cxnId="{B636E33E-6CDD-40FC-9FA0-BAC1569866E9}">
      <dgm:prSet/>
      <dgm:spPr/>
      <dgm:t>
        <a:bodyPr/>
        <a:lstStyle/>
        <a:p>
          <a:endParaRPr lang="nl-BE"/>
        </a:p>
      </dgm:t>
    </dgm:pt>
    <dgm:pt modelId="{6B4C6710-3C24-490D-8DC2-08681F071AD8}">
      <dgm:prSet/>
      <dgm:spPr>
        <a:solidFill>
          <a:srgbClr val="C5BF00"/>
        </a:solidFill>
      </dgm:spPr>
      <dgm:t>
        <a:bodyPr/>
        <a:lstStyle/>
        <a:p>
          <a:r>
            <a:rPr lang="nl-BE" dirty="0" smtClean="0"/>
            <a:t>2004</a:t>
          </a:r>
          <a:endParaRPr lang="nl-BE" dirty="0"/>
        </a:p>
      </dgm:t>
    </dgm:pt>
    <dgm:pt modelId="{ACDCE505-E437-4F4B-A667-DC58915DAA9D}" type="sibTrans" cxnId="{F6B3236F-D624-4CEB-ACAE-BB53E896F0E2}">
      <dgm:prSet/>
      <dgm:spPr/>
      <dgm:t>
        <a:bodyPr/>
        <a:lstStyle/>
        <a:p>
          <a:endParaRPr lang="nl-BE"/>
        </a:p>
      </dgm:t>
    </dgm:pt>
    <dgm:pt modelId="{6DCAC5C6-AF2F-42B8-8AE3-74A2232461A0}" type="parTrans" cxnId="{F6B3236F-D624-4CEB-ACAE-BB53E896F0E2}">
      <dgm:prSet/>
      <dgm:spPr/>
      <dgm:t>
        <a:bodyPr/>
        <a:lstStyle/>
        <a:p>
          <a:endParaRPr lang="nl-BE"/>
        </a:p>
      </dgm:t>
    </dgm:pt>
    <dgm:pt modelId="{FA4425DD-47A1-4889-94DB-61C0737799B4}">
      <dgm:prSet phldrT="[Text]"/>
      <dgm:spPr/>
      <dgm:t>
        <a:bodyPr/>
        <a:lstStyle/>
        <a:p>
          <a:r>
            <a:rPr lang="nl-BE" dirty="0" smtClean="0"/>
            <a:t>2008</a:t>
          </a:r>
          <a:endParaRPr lang="nl-BE" dirty="0"/>
        </a:p>
      </dgm:t>
    </dgm:pt>
    <dgm:pt modelId="{B88ED034-4570-44B2-8695-86E8620947FA}" type="sibTrans" cxnId="{C509C368-BC33-4FFE-93E5-0A0054421198}">
      <dgm:prSet/>
      <dgm:spPr/>
      <dgm:t>
        <a:bodyPr/>
        <a:lstStyle/>
        <a:p>
          <a:endParaRPr lang="nl-BE"/>
        </a:p>
      </dgm:t>
    </dgm:pt>
    <dgm:pt modelId="{D8E87646-9309-4D8A-93D5-9BAE62274735}" type="parTrans" cxnId="{C509C368-BC33-4FFE-93E5-0A0054421198}">
      <dgm:prSet/>
      <dgm:spPr/>
      <dgm:t>
        <a:bodyPr/>
        <a:lstStyle/>
        <a:p>
          <a:endParaRPr lang="nl-BE"/>
        </a:p>
      </dgm:t>
    </dgm:pt>
    <dgm:pt modelId="{D4D0114A-BAE3-449B-9828-FC5E0804E7CA}">
      <dgm:prSet phldrT="[Text]"/>
      <dgm:spPr/>
      <dgm:t>
        <a:bodyPr/>
        <a:lstStyle/>
        <a:p>
          <a:r>
            <a:rPr lang="nl-BE" dirty="0" smtClean="0"/>
            <a:t>2009</a:t>
          </a:r>
          <a:endParaRPr lang="nl-BE" dirty="0"/>
        </a:p>
      </dgm:t>
    </dgm:pt>
    <dgm:pt modelId="{316B32F4-AE7F-4820-9479-EE9423D7383C}" type="parTrans" cxnId="{BF1D3A51-FFFC-4E0C-A189-FDEF761C6473}">
      <dgm:prSet/>
      <dgm:spPr/>
      <dgm:t>
        <a:bodyPr/>
        <a:lstStyle/>
        <a:p>
          <a:endParaRPr lang="en-US"/>
        </a:p>
      </dgm:t>
    </dgm:pt>
    <dgm:pt modelId="{411B5391-999D-405D-933D-3B4AA7AF1623}" type="sibTrans" cxnId="{BF1D3A51-FFFC-4E0C-A189-FDEF761C6473}">
      <dgm:prSet/>
      <dgm:spPr/>
      <dgm:t>
        <a:bodyPr/>
        <a:lstStyle/>
        <a:p>
          <a:endParaRPr lang="en-US"/>
        </a:p>
      </dgm:t>
    </dgm:pt>
    <dgm:pt modelId="{F73B2F7E-7A8B-48A7-A505-28D3F0BA7EB7}">
      <dgm:prSet phldrT="[Text]"/>
      <dgm:spPr/>
      <dgm:t>
        <a:bodyPr/>
        <a:lstStyle/>
        <a:p>
          <a:r>
            <a:rPr lang="nl-BE" dirty="0" smtClean="0"/>
            <a:t>2010</a:t>
          </a:r>
          <a:endParaRPr lang="nl-BE" dirty="0"/>
        </a:p>
      </dgm:t>
    </dgm:pt>
    <dgm:pt modelId="{E7F37254-16C3-4F2E-AF22-62825847C0DF}" type="parTrans" cxnId="{B629C0E0-147F-4B0C-90C0-2B012A6ADC00}">
      <dgm:prSet/>
      <dgm:spPr/>
      <dgm:t>
        <a:bodyPr/>
        <a:lstStyle/>
        <a:p>
          <a:endParaRPr lang="en-US"/>
        </a:p>
      </dgm:t>
    </dgm:pt>
    <dgm:pt modelId="{308CADF9-2BD8-4BE9-8C17-5CD327933258}" type="sibTrans" cxnId="{B629C0E0-147F-4B0C-90C0-2B012A6ADC00}">
      <dgm:prSet/>
      <dgm:spPr/>
      <dgm:t>
        <a:bodyPr/>
        <a:lstStyle/>
        <a:p>
          <a:endParaRPr lang="en-US"/>
        </a:p>
      </dgm:t>
    </dgm:pt>
    <dgm:pt modelId="{7B6DAEA6-3137-43C1-98D1-3DC0BB305E98}" type="pres">
      <dgm:prSet presAssocID="{1339378E-D26E-4D5C-9066-D253955B08D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286ECB2A-7824-41D1-A230-F7137950711D}" type="pres">
      <dgm:prSet presAssocID="{6B4C6710-3C24-490D-8DC2-08681F071AD8}" presName="horFlow" presStyleCnt="0"/>
      <dgm:spPr/>
    </dgm:pt>
    <dgm:pt modelId="{AC6366D7-5BD5-41EA-99D3-61AB543840DD}" type="pres">
      <dgm:prSet presAssocID="{6B4C6710-3C24-490D-8DC2-08681F071AD8}" presName="bigChev" presStyleLbl="node1" presStyleIdx="0" presStyleCnt="7"/>
      <dgm:spPr/>
      <dgm:t>
        <a:bodyPr/>
        <a:lstStyle/>
        <a:p>
          <a:endParaRPr lang="nl-BE"/>
        </a:p>
      </dgm:t>
    </dgm:pt>
    <dgm:pt modelId="{9602D0DF-9B38-43FE-A2A4-EE67F2EEE68F}" type="pres">
      <dgm:prSet presAssocID="{6B4C6710-3C24-490D-8DC2-08681F071AD8}" presName="vSp" presStyleCnt="0"/>
      <dgm:spPr/>
    </dgm:pt>
    <dgm:pt modelId="{6E3FC784-A3A7-4598-9B86-A68874A0401E}" type="pres">
      <dgm:prSet presAssocID="{C053892D-6497-44C3-AD0F-4630180CFB95}" presName="horFlow" presStyleCnt="0"/>
      <dgm:spPr/>
    </dgm:pt>
    <dgm:pt modelId="{0C49A612-EC0F-4775-8F71-C05E58A7BE41}" type="pres">
      <dgm:prSet presAssocID="{C053892D-6497-44C3-AD0F-4630180CFB95}" presName="bigChev" presStyleLbl="node1" presStyleIdx="1" presStyleCnt="7"/>
      <dgm:spPr/>
      <dgm:t>
        <a:bodyPr/>
        <a:lstStyle/>
        <a:p>
          <a:endParaRPr lang="nl-BE"/>
        </a:p>
      </dgm:t>
    </dgm:pt>
    <dgm:pt modelId="{97525093-88CF-4B0B-8B61-2ECA28B14F60}" type="pres">
      <dgm:prSet presAssocID="{C053892D-6497-44C3-AD0F-4630180CFB95}" presName="vSp" presStyleCnt="0"/>
      <dgm:spPr/>
    </dgm:pt>
    <dgm:pt modelId="{C93E9A17-84B6-4396-92E8-0DE5FE41F37F}" type="pres">
      <dgm:prSet presAssocID="{AA60A450-6341-4E77-BC16-583360A01955}" presName="horFlow" presStyleCnt="0"/>
      <dgm:spPr/>
    </dgm:pt>
    <dgm:pt modelId="{619EE0E2-70E3-499A-AEF6-CCC0130523DD}" type="pres">
      <dgm:prSet presAssocID="{AA60A450-6341-4E77-BC16-583360A01955}" presName="bigChev" presStyleLbl="node1" presStyleIdx="2" presStyleCnt="7"/>
      <dgm:spPr/>
      <dgm:t>
        <a:bodyPr/>
        <a:lstStyle/>
        <a:p>
          <a:endParaRPr lang="nl-BE"/>
        </a:p>
      </dgm:t>
    </dgm:pt>
    <dgm:pt modelId="{4E070A51-83AA-4A7A-9741-B6D96CC9825F}" type="pres">
      <dgm:prSet presAssocID="{AA60A450-6341-4E77-BC16-583360A01955}" presName="vSp" presStyleCnt="0"/>
      <dgm:spPr/>
    </dgm:pt>
    <dgm:pt modelId="{0797A6C4-D723-4F9C-95E5-C7469F7BCF66}" type="pres">
      <dgm:prSet presAssocID="{B52B9523-575C-47F3-A9D3-E587100CCEA4}" presName="horFlow" presStyleCnt="0"/>
      <dgm:spPr/>
    </dgm:pt>
    <dgm:pt modelId="{10FF1695-136C-481C-87BF-700A0CA118B0}" type="pres">
      <dgm:prSet presAssocID="{B52B9523-575C-47F3-A9D3-E587100CCEA4}" presName="bigChev" presStyleLbl="node1" presStyleIdx="3" presStyleCnt="7"/>
      <dgm:spPr/>
      <dgm:t>
        <a:bodyPr/>
        <a:lstStyle/>
        <a:p>
          <a:endParaRPr lang="nl-BE"/>
        </a:p>
      </dgm:t>
    </dgm:pt>
    <dgm:pt modelId="{1B61E72A-5153-4AF4-8C78-2AB18BD6D363}" type="pres">
      <dgm:prSet presAssocID="{B52B9523-575C-47F3-A9D3-E587100CCEA4}" presName="vSp" presStyleCnt="0"/>
      <dgm:spPr/>
    </dgm:pt>
    <dgm:pt modelId="{B2BCFAD8-B72E-45AA-8280-F11D11C0B1EC}" type="pres">
      <dgm:prSet presAssocID="{FA4425DD-47A1-4889-94DB-61C0737799B4}" presName="horFlow" presStyleCnt="0"/>
      <dgm:spPr/>
    </dgm:pt>
    <dgm:pt modelId="{FE7E2957-3F3F-4D79-A174-4B18A7114BD9}" type="pres">
      <dgm:prSet presAssocID="{FA4425DD-47A1-4889-94DB-61C0737799B4}" presName="bigChev" presStyleLbl="node1" presStyleIdx="4" presStyleCnt="7"/>
      <dgm:spPr/>
      <dgm:t>
        <a:bodyPr/>
        <a:lstStyle/>
        <a:p>
          <a:endParaRPr lang="nl-BE"/>
        </a:p>
      </dgm:t>
    </dgm:pt>
    <dgm:pt modelId="{19089E15-52A9-4F50-9069-E671700977C1}" type="pres">
      <dgm:prSet presAssocID="{FA4425DD-47A1-4889-94DB-61C0737799B4}" presName="vSp" presStyleCnt="0"/>
      <dgm:spPr/>
    </dgm:pt>
    <dgm:pt modelId="{E44784AE-6D7D-42BF-AD35-D10418474BA2}" type="pres">
      <dgm:prSet presAssocID="{D4D0114A-BAE3-449B-9828-FC5E0804E7CA}" presName="horFlow" presStyleCnt="0"/>
      <dgm:spPr/>
    </dgm:pt>
    <dgm:pt modelId="{B4EBFC4A-AA53-43A0-B744-E373FE427591}" type="pres">
      <dgm:prSet presAssocID="{D4D0114A-BAE3-449B-9828-FC5E0804E7CA}" presName="bigChev" presStyleLbl="node1" presStyleIdx="5" presStyleCnt="7"/>
      <dgm:spPr/>
      <dgm:t>
        <a:bodyPr/>
        <a:lstStyle/>
        <a:p>
          <a:endParaRPr lang="en-US"/>
        </a:p>
      </dgm:t>
    </dgm:pt>
    <dgm:pt modelId="{FAE53CB4-EE59-4705-94ED-3611E01B47CD}" type="pres">
      <dgm:prSet presAssocID="{D4D0114A-BAE3-449B-9828-FC5E0804E7CA}" presName="vSp" presStyleCnt="0"/>
      <dgm:spPr/>
    </dgm:pt>
    <dgm:pt modelId="{CA5E720F-DDBF-4471-9111-E93205E56963}" type="pres">
      <dgm:prSet presAssocID="{F73B2F7E-7A8B-48A7-A505-28D3F0BA7EB7}" presName="horFlow" presStyleCnt="0"/>
      <dgm:spPr/>
    </dgm:pt>
    <dgm:pt modelId="{980EA769-16D3-40F7-9B7B-905BDF491FF1}" type="pres">
      <dgm:prSet presAssocID="{F73B2F7E-7A8B-48A7-A505-28D3F0BA7EB7}" presName="bigChev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6687EF98-7FD9-4847-8B75-EB1558D11144}" type="presOf" srcId="{6B4C6710-3C24-490D-8DC2-08681F071AD8}" destId="{AC6366D7-5BD5-41EA-99D3-61AB543840DD}" srcOrd="0" destOrd="0" presId="urn:microsoft.com/office/officeart/2005/8/layout/lProcess3"/>
    <dgm:cxn modelId="{B636E33E-6CDD-40FC-9FA0-BAC1569866E9}" srcId="{1339378E-D26E-4D5C-9066-D253955B08D4}" destId="{B52B9523-575C-47F3-A9D3-E587100CCEA4}" srcOrd="3" destOrd="0" parTransId="{84DCD29C-EB3E-4274-95D5-7BEB4F8F92ED}" sibTransId="{D8501686-6B96-4982-84FC-95B244DD1E3A}"/>
    <dgm:cxn modelId="{7A8F0DAF-25E2-4F10-886A-7DF38CB976AF}" type="presOf" srcId="{AA60A450-6341-4E77-BC16-583360A01955}" destId="{619EE0E2-70E3-499A-AEF6-CCC0130523DD}" srcOrd="0" destOrd="0" presId="urn:microsoft.com/office/officeart/2005/8/layout/lProcess3"/>
    <dgm:cxn modelId="{A5EBBCC9-9036-4FED-B1AB-D6DC04947842}" type="presOf" srcId="{C053892D-6497-44C3-AD0F-4630180CFB95}" destId="{0C49A612-EC0F-4775-8F71-C05E58A7BE41}" srcOrd="0" destOrd="0" presId="urn:microsoft.com/office/officeart/2005/8/layout/lProcess3"/>
    <dgm:cxn modelId="{B629C0E0-147F-4B0C-90C0-2B012A6ADC00}" srcId="{1339378E-D26E-4D5C-9066-D253955B08D4}" destId="{F73B2F7E-7A8B-48A7-A505-28D3F0BA7EB7}" srcOrd="6" destOrd="0" parTransId="{E7F37254-16C3-4F2E-AF22-62825847C0DF}" sibTransId="{308CADF9-2BD8-4BE9-8C17-5CD327933258}"/>
    <dgm:cxn modelId="{BF1D3A51-FFFC-4E0C-A189-FDEF761C6473}" srcId="{1339378E-D26E-4D5C-9066-D253955B08D4}" destId="{D4D0114A-BAE3-449B-9828-FC5E0804E7CA}" srcOrd="5" destOrd="0" parTransId="{316B32F4-AE7F-4820-9479-EE9423D7383C}" sibTransId="{411B5391-999D-405D-933D-3B4AA7AF1623}"/>
    <dgm:cxn modelId="{39D2B5FB-A019-4230-9180-15F2B81EB544}" type="presOf" srcId="{D4D0114A-BAE3-449B-9828-FC5E0804E7CA}" destId="{B4EBFC4A-AA53-43A0-B744-E373FE427591}" srcOrd="0" destOrd="0" presId="urn:microsoft.com/office/officeart/2005/8/layout/lProcess3"/>
    <dgm:cxn modelId="{DDA37B2E-4C7B-4500-AD1D-CC2BB5E69087}" srcId="{1339378E-D26E-4D5C-9066-D253955B08D4}" destId="{C053892D-6497-44C3-AD0F-4630180CFB95}" srcOrd="1" destOrd="0" parTransId="{BE384FAE-633D-4821-891E-77558E792BB8}" sibTransId="{0077458B-ED4D-4536-BFA0-CCAA0EEE472A}"/>
    <dgm:cxn modelId="{72F9540F-CC81-4FBA-8253-510A2C6C5D68}" srcId="{1339378E-D26E-4D5C-9066-D253955B08D4}" destId="{AA60A450-6341-4E77-BC16-583360A01955}" srcOrd="2" destOrd="0" parTransId="{F54AFE37-78AB-47CD-8735-42E86AA7AD65}" sibTransId="{5304D0B8-0A61-460B-AD42-00389A11F3B4}"/>
    <dgm:cxn modelId="{B6D59465-64D6-47C8-A000-36CB802AF77E}" type="presOf" srcId="{1339378E-D26E-4D5C-9066-D253955B08D4}" destId="{7B6DAEA6-3137-43C1-98D1-3DC0BB305E98}" srcOrd="0" destOrd="0" presId="urn:microsoft.com/office/officeart/2005/8/layout/lProcess3"/>
    <dgm:cxn modelId="{333A48A8-4F23-4368-8521-844DA1067082}" type="presOf" srcId="{FA4425DD-47A1-4889-94DB-61C0737799B4}" destId="{FE7E2957-3F3F-4D79-A174-4B18A7114BD9}" srcOrd="0" destOrd="0" presId="urn:microsoft.com/office/officeart/2005/8/layout/lProcess3"/>
    <dgm:cxn modelId="{A4686D67-5A2D-44C4-8EC9-6AF2A6D19E4C}" type="presOf" srcId="{B52B9523-575C-47F3-A9D3-E587100CCEA4}" destId="{10FF1695-136C-481C-87BF-700A0CA118B0}" srcOrd="0" destOrd="0" presId="urn:microsoft.com/office/officeart/2005/8/layout/lProcess3"/>
    <dgm:cxn modelId="{C509C368-BC33-4FFE-93E5-0A0054421198}" srcId="{1339378E-D26E-4D5C-9066-D253955B08D4}" destId="{FA4425DD-47A1-4889-94DB-61C0737799B4}" srcOrd="4" destOrd="0" parTransId="{D8E87646-9309-4D8A-93D5-9BAE62274735}" sibTransId="{B88ED034-4570-44B2-8695-86E8620947FA}"/>
    <dgm:cxn modelId="{F6B3236F-D624-4CEB-ACAE-BB53E896F0E2}" srcId="{1339378E-D26E-4D5C-9066-D253955B08D4}" destId="{6B4C6710-3C24-490D-8DC2-08681F071AD8}" srcOrd="0" destOrd="0" parTransId="{6DCAC5C6-AF2F-42B8-8AE3-74A2232461A0}" sibTransId="{ACDCE505-E437-4F4B-A667-DC58915DAA9D}"/>
    <dgm:cxn modelId="{C190A0A4-2419-4D13-BDE8-BA64C1D32646}" type="presOf" srcId="{F73B2F7E-7A8B-48A7-A505-28D3F0BA7EB7}" destId="{980EA769-16D3-40F7-9B7B-905BDF491FF1}" srcOrd="0" destOrd="0" presId="urn:microsoft.com/office/officeart/2005/8/layout/lProcess3"/>
    <dgm:cxn modelId="{8F905666-EF02-4966-AB52-6EDCCD669D8C}" type="presParOf" srcId="{7B6DAEA6-3137-43C1-98D1-3DC0BB305E98}" destId="{286ECB2A-7824-41D1-A230-F7137950711D}" srcOrd="0" destOrd="0" presId="urn:microsoft.com/office/officeart/2005/8/layout/lProcess3"/>
    <dgm:cxn modelId="{D28BF4CE-0437-498A-AF4D-2604BF7AA858}" type="presParOf" srcId="{286ECB2A-7824-41D1-A230-F7137950711D}" destId="{AC6366D7-5BD5-41EA-99D3-61AB543840DD}" srcOrd="0" destOrd="0" presId="urn:microsoft.com/office/officeart/2005/8/layout/lProcess3"/>
    <dgm:cxn modelId="{5DD869ED-4DC6-460C-A9C1-38873C102421}" type="presParOf" srcId="{7B6DAEA6-3137-43C1-98D1-3DC0BB305E98}" destId="{9602D0DF-9B38-43FE-A2A4-EE67F2EEE68F}" srcOrd="1" destOrd="0" presId="urn:microsoft.com/office/officeart/2005/8/layout/lProcess3"/>
    <dgm:cxn modelId="{A2E6324A-72E4-4CB8-B512-F19B281BD840}" type="presParOf" srcId="{7B6DAEA6-3137-43C1-98D1-3DC0BB305E98}" destId="{6E3FC784-A3A7-4598-9B86-A68874A0401E}" srcOrd="2" destOrd="0" presId="urn:microsoft.com/office/officeart/2005/8/layout/lProcess3"/>
    <dgm:cxn modelId="{1F3AC559-FE23-4B9C-8186-B1A4A5359D48}" type="presParOf" srcId="{6E3FC784-A3A7-4598-9B86-A68874A0401E}" destId="{0C49A612-EC0F-4775-8F71-C05E58A7BE41}" srcOrd="0" destOrd="0" presId="urn:microsoft.com/office/officeart/2005/8/layout/lProcess3"/>
    <dgm:cxn modelId="{2450084C-0B01-4136-A0BD-3D913D60130A}" type="presParOf" srcId="{7B6DAEA6-3137-43C1-98D1-3DC0BB305E98}" destId="{97525093-88CF-4B0B-8B61-2ECA28B14F60}" srcOrd="3" destOrd="0" presId="urn:microsoft.com/office/officeart/2005/8/layout/lProcess3"/>
    <dgm:cxn modelId="{784601FE-4174-4EE3-B9F5-9CE5AE6341B0}" type="presParOf" srcId="{7B6DAEA6-3137-43C1-98D1-3DC0BB305E98}" destId="{C93E9A17-84B6-4396-92E8-0DE5FE41F37F}" srcOrd="4" destOrd="0" presId="urn:microsoft.com/office/officeart/2005/8/layout/lProcess3"/>
    <dgm:cxn modelId="{AB4AE9A5-6BCA-4390-B33C-8F83B4657DC0}" type="presParOf" srcId="{C93E9A17-84B6-4396-92E8-0DE5FE41F37F}" destId="{619EE0E2-70E3-499A-AEF6-CCC0130523DD}" srcOrd="0" destOrd="0" presId="urn:microsoft.com/office/officeart/2005/8/layout/lProcess3"/>
    <dgm:cxn modelId="{2A2B8206-2C04-4ACB-B5C3-136411CBF2A3}" type="presParOf" srcId="{7B6DAEA6-3137-43C1-98D1-3DC0BB305E98}" destId="{4E070A51-83AA-4A7A-9741-B6D96CC9825F}" srcOrd="5" destOrd="0" presId="urn:microsoft.com/office/officeart/2005/8/layout/lProcess3"/>
    <dgm:cxn modelId="{20C4F6F1-3643-413F-AAF3-B59D35C8C9FF}" type="presParOf" srcId="{7B6DAEA6-3137-43C1-98D1-3DC0BB305E98}" destId="{0797A6C4-D723-4F9C-95E5-C7469F7BCF66}" srcOrd="6" destOrd="0" presId="urn:microsoft.com/office/officeart/2005/8/layout/lProcess3"/>
    <dgm:cxn modelId="{FA24849F-B930-4854-9F42-FB377F4BD6F3}" type="presParOf" srcId="{0797A6C4-D723-4F9C-95E5-C7469F7BCF66}" destId="{10FF1695-136C-481C-87BF-700A0CA118B0}" srcOrd="0" destOrd="0" presId="urn:microsoft.com/office/officeart/2005/8/layout/lProcess3"/>
    <dgm:cxn modelId="{0C7BBF82-0847-4A2A-89F7-DF17821C59A6}" type="presParOf" srcId="{7B6DAEA6-3137-43C1-98D1-3DC0BB305E98}" destId="{1B61E72A-5153-4AF4-8C78-2AB18BD6D363}" srcOrd="7" destOrd="0" presId="urn:microsoft.com/office/officeart/2005/8/layout/lProcess3"/>
    <dgm:cxn modelId="{1146E457-C3E9-4EE1-9650-6CE6D9A71D26}" type="presParOf" srcId="{7B6DAEA6-3137-43C1-98D1-3DC0BB305E98}" destId="{B2BCFAD8-B72E-45AA-8280-F11D11C0B1EC}" srcOrd="8" destOrd="0" presId="urn:microsoft.com/office/officeart/2005/8/layout/lProcess3"/>
    <dgm:cxn modelId="{B83509C0-AB5F-4034-8DC1-86A76FB5F4C8}" type="presParOf" srcId="{B2BCFAD8-B72E-45AA-8280-F11D11C0B1EC}" destId="{FE7E2957-3F3F-4D79-A174-4B18A7114BD9}" srcOrd="0" destOrd="0" presId="urn:microsoft.com/office/officeart/2005/8/layout/lProcess3"/>
    <dgm:cxn modelId="{248E27BC-9AC4-4D8C-AEF8-8B35725BF08E}" type="presParOf" srcId="{7B6DAEA6-3137-43C1-98D1-3DC0BB305E98}" destId="{19089E15-52A9-4F50-9069-E671700977C1}" srcOrd="9" destOrd="0" presId="urn:microsoft.com/office/officeart/2005/8/layout/lProcess3"/>
    <dgm:cxn modelId="{13163424-4C2E-479F-A75F-8D43E62A2FB3}" type="presParOf" srcId="{7B6DAEA6-3137-43C1-98D1-3DC0BB305E98}" destId="{E44784AE-6D7D-42BF-AD35-D10418474BA2}" srcOrd="10" destOrd="0" presId="urn:microsoft.com/office/officeart/2005/8/layout/lProcess3"/>
    <dgm:cxn modelId="{54110D04-7BD0-4951-963B-82B5887B7D6D}" type="presParOf" srcId="{E44784AE-6D7D-42BF-AD35-D10418474BA2}" destId="{B4EBFC4A-AA53-43A0-B744-E373FE427591}" srcOrd="0" destOrd="0" presId="urn:microsoft.com/office/officeart/2005/8/layout/lProcess3"/>
    <dgm:cxn modelId="{059E5510-6A6A-4E58-9DFF-B4FE03BC97D3}" type="presParOf" srcId="{7B6DAEA6-3137-43C1-98D1-3DC0BB305E98}" destId="{FAE53CB4-EE59-4705-94ED-3611E01B47CD}" srcOrd="11" destOrd="0" presId="urn:microsoft.com/office/officeart/2005/8/layout/lProcess3"/>
    <dgm:cxn modelId="{66401A91-12E9-4291-83E8-2F3276A1EA23}" type="presParOf" srcId="{7B6DAEA6-3137-43C1-98D1-3DC0BB305E98}" destId="{CA5E720F-DDBF-4471-9111-E93205E56963}" srcOrd="12" destOrd="0" presId="urn:microsoft.com/office/officeart/2005/8/layout/lProcess3"/>
    <dgm:cxn modelId="{C6E6F3B3-93B4-4A68-BFF6-2908BDE7026C}" type="presParOf" srcId="{CA5E720F-DDBF-4471-9111-E93205E56963}" destId="{980EA769-16D3-40F7-9B7B-905BDF491F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66D7-5BD5-41EA-99D3-61AB543840DD}">
      <dsp:nvSpPr>
        <dsp:cNvPr id="0" name=""/>
        <dsp:cNvSpPr/>
      </dsp:nvSpPr>
      <dsp:spPr>
        <a:xfrm>
          <a:off x="218743" y="391"/>
          <a:ext cx="1571419" cy="628567"/>
        </a:xfrm>
        <a:prstGeom prst="chevron">
          <a:avLst/>
        </a:prstGeom>
        <a:solidFill>
          <a:srgbClr val="C5B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2004</a:t>
          </a:r>
          <a:endParaRPr lang="nl-BE" sz="2800" kern="1200" dirty="0"/>
        </a:p>
      </dsp:txBody>
      <dsp:txXfrm>
        <a:off x="533027" y="391"/>
        <a:ext cx="942852" cy="628567"/>
      </dsp:txXfrm>
    </dsp:sp>
    <dsp:sp modelId="{0C49A612-EC0F-4775-8F71-C05E58A7BE41}">
      <dsp:nvSpPr>
        <dsp:cNvPr id="0" name=""/>
        <dsp:cNvSpPr/>
      </dsp:nvSpPr>
      <dsp:spPr>
        <a:xfrm>
          <a:off x="218743" y="716958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2005</a:t>
          </a:r>
          <a:endParaRPr lang="nl-BE" sz="2800" kern="1200" dirty="0"/>
        </a:p>
      </dsp:txBody>
      <dsp:txXfrm>
        <a:off x="533027" y="716958"/>
        <a:ext cx="942852" cy="628567"/>
      </dsp:txXfrm>
    </dsp:sp>
    <dsp:sp modelId="{619EE0E2-70E3-499A-AEF6-CCC0130523DD}">
      <dsp:nvSpPr>
        <dsp:cNvPr id="0" name=""/>
        <dsp:cNvSpPr/>
      </dsp:nvSpPr>
      <dsp:spPr>
        <a:xfrm>
          <a:off x="218743" y="1433525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2006</a:t>
          </a:r>
          <a:endParaRPr lang="nl-BE" sz="2800" kern="1200" dirty="0"/>
        </a:p>
      </dsp:txBody>
      <dsp:txXfrm>
        <a:off x="533027" y="1433525"/>
        <a:ext cx="942852" cy="628567"/>
      </dsp:txXfrm>
    </dsp:sp>
    <dsp:sp modelId="{10FF1695-136C-481C-87BF-700A0CA118B0}">
      <dsp:nvSpPr>
        <dsp:cNvPr id="0" name=""/>
        <dsp:cNvSpPr/>
      </dsp:nvSpPr>
      <dsp:spPr>
        <a:xfrm>
          <a:off x="218743" y="2150093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2007</a:t>
          </a:r>
          <a:endParaRPr lang="nl-BE" sz="2800" kern="1200" dirty="0"/>
        </a:p>
      </dsp:txBody>
      <dsp:txXfrm>
        <a:off x="533027" y="2150093"/>
        <a:ext cx="942852" cy="628567"/>
      </dsp:txXfrm>
    </dsp:sp>
    <dsp:sp modelId="{FE7E2957-3F3F-4D79-A174-4B18A7114BD9}">
      <dsp:nvSpPr>
        <dsp:cNvPr id="0" name=""/>
        <dsp:cNvSpPr/>
      </dsp:nvSpPr>
      <dsp:spPr>
        <a:xfrm>
          <a:off x="218743" y="2866660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2008</a:t>
          </a:r>
          <a:endParaRPr lang="nl-BE" sz="2800" kern="1200" dirty="0"/>
        </a:p>
      </dsp:txBody>
      <dsp:txXfrm>
        <a:off x="533027" y="2866660"/>
        <a:ext cx="942852" cy="628567"/>
      </dsp:txXfrm>
    </dsp:sp>
    <dsp:sp modelId="{B4EBFC4A-AA53-43A0-B744-E373FE427591}">
      <dsp:nvSpPr>
        <dsp:cNvPr id="0" name=""/>
        <dsp:cNvSpPr/>
      </dsp:nvSpPr>
      <dsp:spPr>
        <a:xfrm>
          <a:off x="218743" y="3583227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2009</a:t>
          </a:r>
          <a:endParaRPr lang="nl-BE" sz="2800" kern="1200" dirty="0"/>
        </a:p>
      </dsp:txBody>
      <dsp:txXfrm>
        <a:off x="533027" y="3583227"/>
        <a:ext cx="942852" cy="628567"/>
      </dsp:txXfrm>
    </dsp:sp>
    <dsp:sp modelId="{980EA769-16D3-40F7-9B7B-905BDF491FF1}">
      <dsp:nvSpPr>
        <dsp:cNvPr id="0" name=""/>
        <dsp:cNvSpPr/>
      </dsp:nvSpPr>
      <dsp:spPr>
        <a:xfrm>
          <a:off x="218743" y="4299795"/>
          <a:ext cx="1571419" cy="6285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2010</a:t>
          </a:r>
          <a:endParaRPr lang="nl-BE" sz="2800" kern="1200" dirty="0"/>
        </a:p>
      </dsp:txBody>
      <dsp:txXfrm>
        <a:off x="533027" y="4299795"/>
        <a:ext cx="942852" cy="628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5C38ED-945D-4EE1-AD90-FC15D6FEAE0F}" type="datetime1">
              <a:rPr lang="en-US"/>
              <a:pPr/>
              <a:t>04/08/2014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D8477A-6B2D-4660-A5C0-5589E974F18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7203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E3F1B1-4E76-45A5-8621-CD3935830A64}" type="datetime1">
              <a:rPr lang="en-US"/>
              <a:pPr/>
              <a:t>04/08/2014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 smtClean="0"/>
              <a:t>Klik om de tekststijl van het model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  <a:endParaRPr lang="nl-NL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6B7FF5-07C5-4D15-B842-59D7B3C766A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719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B53636-32A5-4BC7-B92D-C45A2E676A34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Medical reimbursement data: diagnostic procedures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</a:rPr>
              <a:t>surgical procedures, radiotherapy,</a:t>
            </a:r>
            <a:r>
              <a:rPr lang="en-US" baseline="0" dirty="0" smtClean="0">
                <a:latin typeface="Arial" pitchFamily="34" charset="0"/>
              </a:rPr>
              <a:t> chemotherapy, immunotherapy, comorbidity medication/drugs, some materials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74F8-B9DD-48DC-A483-64C50AE8D0E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95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23528" y="1052736"/>
            <a:ext cx="8568952" cy="1584176"/>
          </a:xfrm>
        </p:spPr>
        <p:txBody>
          <a:bodyPr anchor="b"/>
          <a:lstStyle>
            <a:lvl1pPr algn="r">
              <a:defRPr sz="3200" baseline="0">
                <a:solidFill>
                  <a:srgbClr val="004C8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 smtClean="0"/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780928"/>
            <a:ext cx="8568952" cy="648072"/>
          </a:xfrm>
        </p:spPr>
        <p:txBody>
          <a:bodyPr/>
          <a:lstStyle>
            <a:lvl1pPr marL="0" indent="0" algn="r">
              <a:buFont typeface="Wingdings" charset="0"/>
              <a:buNone/>
              <a:defRPr sz="2000" b="1">
                <a:solidFill>
                  <a:srgbClr val="C5BF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578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51893456-044F-4A27-8DE3-380D7ACD4065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EEC96-EA62-41E5-BFBE-F4226472A0A4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2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A5A4F1EB-2A0D-4139-A01A-E9E063CCE8B1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549D-C8E1-4195-B00F-E29CA69CDE73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3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0574BE58-9181-4FED-AF87-8BBFC2FB1DF7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B4EC-FFAE-42F0-AAC6-8CB28ADAB9E1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ABFB0C3E-AE2D-4512-9EF5-745C39E219BE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D594-AF2D-487A-B8E4-FEBF7DC7C8CA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FA84C0FE-1E27-43CC-AB5B-272A53364093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2BD8-F7E3-40BB-A70B-B34DCE930CB5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7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65DADA38-3279-44EF-B249-3B9FC4E54E3E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09098-274E-496D-A89E-1CBEAB355243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9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0B12F48D-0FF6-4334-B6D0-B78E21531C92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1F7D6-7E71-4111-BB7D-77344481156C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5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356C1685-9316-41EB-B020-BC13BDB6B9C9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2816-77A6-4059-95EC-BBA65F0F1E7C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1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D27665EC-6D7B-4C10-A2EE-FA4F3603B307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DA40-97FE-40B7-AFAF-1475E748AA86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92A4BFFE-98DA-4512-8CC7-2E383F53E109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872-A21B-4B8C-A518-3E0272E26858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116013" y="6181725"/>
            <a:ext cx="576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9pPr>
          </a:lstStyle>
          <a:p>
            <a:pPr eaLnBrk="1" hangingPunct="1"/>
            <a:fld id="{6690EFD5-9E3E-417D-8CBA-6F6B85A1FED9}" type="slidenum">
              <a:rPr lang="nl-NL" sz="1000">
                <a:solidFill>
                  <a:schemeClr val="bg1"/>
                </a:solidFill>
                <a:latin typeface="Verdana" pitchFamily="34" charset="0"/>
              </a:rPr>
              <a:pPr eaLnBrk="1" hangingPunct="1"/>
              <a:t>‹#›</a:t>
            </a:fld>
            <a:endParaRPr lang="nl-NL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6"/>
              </a:buClr>
              <a:defRPr/>
            </a:lvl3pPr>
            <a:lvl4pPr marL="1600200" indent="-228600">
              <a:buSzPct val="100000"/>
              <a:buFont typeface="Lucida Grande"/>
              <a:buChar char="-"/>
              <a:defRPr/>
            </a:lvl4pPr>
            <a:lvl5pPr marL="2171700" indent="-342900">
              <a:buClr>
                <a:srgbClr val="808080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27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4EEBECB6-8CBB-457C-9230-01CF99751166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E353-6C3B-440C-BB7C-2F61C0FC7256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4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196975"/>
            <a:ext cx="4038600" cy="4670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67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496F10A5-01A8-4482-8C49-074110646627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1247-12B8-46A6-A457-1A06945346DE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9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1116013" y="6184900"/>
            <a:ext cx="576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124" charset="-128"/>
              </a:defRPr>
            </a:lvl9pPr>
          </a:lstStyle>
          <a:p>
            <a:pPr eaLnBrk="1" hangingPunct="1"/>
            <a:fld id="{BDB29770-E1D3-4871-8810-457D90BEE04E}" type="slidenum">
              <a:rPr lang="nl-NL" sz="1000">
                <a:solidFill>
                  <a:schemeClr val="bg1"/>
                </a:solidFill>
                <a:latin typeface="Verdana" pitchFamily="34" charset="0"/>
              </a:rPr>
              <a:pPr eaLnBrk="1" hangingPunct="1"/>
              <a:t>‹#›</a:t>
            </a:fld>
            <a:endParaRPr lang="nl-NL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27168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C5BF00"/>
              </a:buClr>
              <a:defRPr sz="2000"/>
            </a:lvl3pPr>
            <a:lvl4pPr marL="1600200" indent="-228600">
              <a:buClr>
                <a:srgbClr val="C5BF00"/>
              </a:buClr>
              <a:buSzPct val="100000"/>
              <a:buFont typeface="Lucida Grande"/>
              <a:buChar char="-"/>
              <a:defRPr sz="1800"/>
            </a:lvl4pPr>
            <a:lvl5pPr marL="2057400" indent="-228600">
              <a:buClr>
                <a:srgbClr val="808080"/>
              </a:buClr>
              <a:buFont typeface="Lucida Grande"/>
              <a:buChar char="-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C5BF00"/>
              </a:buClr>
              <a:defRPr sz="2000"/>
            </a:lvl3pPr>
            <a:lvl4pPr>
              <a:buClr>
                <a:srgbClr val="808080"/>
              </a:buClr>
              <a:defRPr sz="1800"/>
            </a:lvl4pPr>
            <a:lvl5pPr marL="2057400" indent="-228600">
              <a:buClr>
                <a:srgbClr val="808080"/>
              </a:buClr>
              <a:buFont typeface="Lucida Grande"/>
              <a:buChar char="-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62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165850"/>
            <a:ext cx="765175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</a:t>
            </a:r>
            <a:fld id="{9DAF82A9-D77E-4331-8B3F-11CBF2A2CE41}" type="slidenum">
              <a:rPr lang="nl-NL" sz="1000"/>
              <a:pPr>
                <a:defRPr/>
              </a:pPr>
              <a:t>‹#›</a:t>
            </a:fld>
            <a:endParaRPr lang="nl-NL" sz="100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5580063" y="6165850"/>
            <a:ext cx="1557337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33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196975"/>
            <a:ext cx="4038600" cy="46704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67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165850"/>
            <a:ext cx="765175" cy="2873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| </a:t>
            </a:r>
            <a:fld id="{57DEA4E2-E766-425E-8C56-5B9017ABDADA}" type="slidenum">
              <a:rPr lang="nl-NL" sz="1000"/>
              <a:pPr>
                <a:defRPr/>
              </a:pPr>
              <a:t>‹#›</a:t>
            </a:fld>
            <a:endParaRPr lang="nl-NL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5580063" y="6165850"/>
            <a:ext cx="1557337" cy="2873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09A9B2-D25F-4EC8-BC07-B108ED094A65}" type="datetime1">
              <a:rPr lang="nl-NL"/>
              <a:pPr>
                <a:defRPr/>
              </a:pPr>
              <a:t>04/08/2014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165850"/>
            <a:ext cx="765175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</a:t>
            </a:r>
            <a:fld id="{0574BE58-9181-4FED-AF87-8BBFC2FB1DF7}" type="slidenum">
              <a:rPr lang="nl-NL" sz="1000"/>
              <a:pPr>
                <a:defRPr/>
              </a:pPr>
              <a:t>‹#›</a:t>
            </a:fld>
            <a:endParaRPr lang="nl-NL" sz="10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5580063" y="6165850"/>
            <a:ext cx="1557337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B4EC-FFAE-42F0-AAC6-8CB28ADAB9E1}" type="datetime1">
              <a:rPr lang="nl-NL"/>
              <a:pPr>
                <a:defRPr/>
              </a:pPr>
              <a:t>04/08/2014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50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2276475"/>
            <a:ext cx="6019800" cy="5302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1">
                <a:solidFill>
                  <a:srgbClr val="808080"/>
                </a:solidFill>
              </a:defRPr>
            </a:lvl1pPr>
          </a:lstStyle>
          <a:p>
            <a:r>
              <a:rPr lang="nl-NL"/>
              <a:t>Titel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43213" y="765175"/>
            <a:ext cx="6045200" cy="1470025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nl-NL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735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1E36FF40-F7A9-48D3-AD61-790D3FD1CF96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5887-F40C-49AE-86A9-17EFF0605F66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288F049D-BC73-469C-9CA9-711D3CFC6AA0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90C1-F510-4D73-BDD2-1170560C082B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836613"/>
            <a:ext cx="7427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</a:t>
            </a:r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73238"/>
            <a:ext cx="74279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</a:t>
            </a:r>
            <a:r>
              <a:rPr lang="nl-NL" dirty="0" smtClean="0"/>
              <a:t>niveau</a:t>
            </a:r>
          </a:p>
          <a:p>
            <a:pPr lvl="3"/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70" r:id="rId5"/>
    <p:sldLayoutId id="214748387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+mj-lt"/>
          <a:ea typeface="+mj-ea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charset="0"/>
          <a:ea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5BF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5BF00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5BF00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69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165850"/>
            <a:ext cx="7651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| </a:t>
            </a:r>
            <a:fld id="{ACF383AB-8F50-4229-A19F-B466D673BF3F}" type="slidenum">
              <a:rPr lang="nl-NL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165850"/>
            <a:ext cx="155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6E2B733-B72C-4BB2-97F4-9D61C3EEEA11}" type="datetime1">
              <a:rPr lang="nl-NL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69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5BF00"/>
        </a:buClr>
        <a:buSzPct val="80000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5BF00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69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204930" TargetMode="External"/><Relationship Id="rId4" Type="http://schemas.openxmlformats.org/officeDocument/2006/relationships/hyperlink" Target="http://www.ncbi.nlm.nih.gov/pubmed/22103052" TargetMode="External"/><Relationship Id="rId5" Type="http://schemas.openxmlformats.org/officeDocument/2006/relationships/hyperlink" Target="http://www.ncbi.nlm.nih.gov/pubmed/22427042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cbi.nlm.nih.gov/pubmed/22056787" TargetMode="Externa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jpeg"/><Relationship Id="rId21" Type="http://schemas.openxmlformats.org/officeDocument/2006/relationships/image" Target="../media/image35.jpeg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jpeg"/><Relationship Id="rId26" Type="http://schemas.openxmlformats.org/officeDocument/2006/relationships/image" Target="../media/image40.jpeg"/><Relationship Id="rId27" Type="http://schemas.openxmlformats.org/officeDocument/2006/relationships/image" Target="../media/image41.jpeg"/><Relationship Id="rId28" Type="http://schemas.openxmlformats.org/officeDocument/2006/relationships/image" Target="../media/image42.jpe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44.jpeg"/><Relationship Id="rId31" Type="http://schemas.openxmlformats.org/officeDocument/2006/relationships/image" Target="../media/image45.jpeg"/><Relationship Id="rId32" Type="http://schemas.openxmlformats.org/officeDocument/2006/relationships/image" Target="../media/image46.jpeg"/><Relationship Id="rId9" Type="http://schemas.openxmlformats.org/officeDocument/2006/relationships/image" Target="../media/image23.jpeg"/><Relationship Id="rId6" Type="http://schemas.microsoft.com/office/2007/relationships/hdphoto" Target="../media/hdphoto1.wdp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33" Type="http://schemas.openxmlformats.org/officeDocument/2006/relationships/image" Target="../media/image47.jpeg"/><Relationship Id="rId34" Type="http://schemas.openxmlformats.org/officeDocument/2006/relationships/image" Target="../media/image48.jpeg"/><Relationship Id="rId35" Type="http://schemas.microsoft.com/office/2007/relationships/hdphoto" Target="../media/hdphoto2.wdp"/><Relationship Id="rId36" Type="http://schemas.openxmlformats.org/officeDocument/2006/relationships/image" Target="../media/image49.jpe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31.jpeg"/><Relationship Id="rId18" Type="http://schemas.openxmlformats.org/officeDocument/2006/relationships/image" Target="../media/image32.jpeg"/><Relationship Id="rId19" Type="http://schemas.openxmlformats.org/officeDocument/2006/relationships/image" Target="../media/image33.jpeg"/><Relationship Id="rId37" Type="http://schemas.openxmlformats.org/officeDocument/2006/relationships/image" Target="../media/image50.jpeg"/><Relationship Id="rId38" Type="http://schemas.openxmlformats.org/officeDocument/2006/relationships/image" Target="../media/image51.jpeg"/><Relationship Id="rId39" Type="http://schemas.openxmlformats.org/officeDocument/2006/relationships/image" Target="../media/image52.jpeg"/><Relationship Id="rId40" Type="http://schemas.microsoft.com/office/2007/relationships/hdphoto" Target="../media/hdphoto3.wdp"/><Relationship Id="rId41" Type="http://schemas.openxmlformats.org/officeDocument/2006/relationships/image" Target="../media/image53.jpeg"/><Relationship Id="rId42" Type="http://schemas.openxmlformats.org/officeDocument/2006/relationships/image" Target="../media/image54.jpeg"/><Relationship Id="rId43" Type="http://schemas.openxmlformats.org/officeDocument/2006/relationships/image" Target="../media/image55.jpeg"/><Relationship Id="rId44" Type="http://schemas.openxmlformats.org/officeDocument/2006/relationships/image" Target="../media/image56.jpeg"/><Relationship Id="rId45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4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9" Type="http://schemas.openxmlformats.org/officeDocument/2006/relationships/diagramData" Target="../diagrams/data1.xml"/><Relationship Id="rId10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23850" y="1052513"/>
            <a:ext cx="8569325" cy="1584325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nl-NL" dirty="0" smtClean="0"/>
              <a:t>BELGIAN CANCER REGISTRY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23850" y="2781300"/>
            <a:ext cx="8569325" cy="6477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nl-NL" dirty="0" smtClean="0"/>
              <a:t>Meeting 17/01/2014, Utrecht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Global </a:t>
            </a:r>
            <a:r>
              <a:rPr lang="nl-BE" dirty="0" err="1" smtClean="0"/>
              <a:t>limitations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773238"/>
            <a:ext cx="7561584" cy="4392612"/>
          </a:xfrm>
        </p:spPr>
        <p:txBody>
          <a:bodyPr/>
          <a:lstStyle/>
          <a:p>
            <a:r>
              <a:rPr lang="nl-BE" dirty="0" smtClean="0"/>
              <a:t>&gt;98% </a:t>
            </a:r>
            <a:r>
              <a:rPr lang="nl-BE" dirty="0" err="1" smtClean="0"/>
              <a:t>affiliated</a:t>
            </a:r>
            <a:endParaRPr lang="nl-BE" dirty="0" smtClean="0"/>
          </a:p>
          <a:p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reimbursed</a:t>
            </a:r>
            <a:r>
              <a:rPr lang="nl-BE" dirty="0" smtClean="0"/>
              <a:t> acts </a:t>
            </a:r>
            <a:r>
              <a:rPr lang="nl-BE" dirty="0" err="1" smtClean="0"/>
              <a:t>and</a:t>
            </a:r>
            <a:r>
              <a:rPr lang="nl-BE" dirty="0" smtClean="0"/>
              <a:t> drugs </a:t>
            </a:r>
            <a:r>
              <a:rPr lang="nl-BE" dirty="0" err="1" smtClean="0"/>
              <a:t>available</a:t>
            </a:r>
            <a:endParaRPr lang="nl-BE" dirty="0" smtClean="0"/>
          </a:p>
          <a:p>
            <a:pPr lvl="1"/>
            <a:r>
              <a:rPr lang="nl-BE" sz="1800" dirty="0" err="1" smtClean="0"/>
              <a:t>Sponsored</a:t>
            </a:r>
            <a:r>
              <a:rPr lang="nl-BE" sz="1800" dirty="0" smtClean="0"/>
              <a:t> </a:t>
            </a:r>
            <a:r>
              <a:rPr lang="nl-BE" sz="1800" dirty="0" err="1" smtClean="0"/>
              <a:t>clinical</a:t>
            </a:r>
            <a:r>
              <a:rPr lang="nl-BE" sz="1800" dirty="0" smtClean="0"/>
              <a:t> trials/research</a:t>
            </a:r>
          </a:p>
          <a:p>
            <a:r>
              <a:rPr lang="nl-BE" dirty="0" smtClean="0"/>
              <a:t>Financial </a:t>
            </a:r>
            <a:r>
              <a:rPr lang="nl-BE" dirty="0" err="1" smtClean="0"/>
              <a:t>objectives</a:t>
            </a:r>
            <a:r>
              <a:rPr lang="nl-BE" dirty="0" smtClean="0"/>
              <a:t> of the </a:t>
            </a:r>
            <a:r>
              <a:rPr lang="nl-BE" dirty="0" err="1" smtClean="0"/>
              <a:t>administrative</a:t>
            </a:r>
            <a:r>
              <a:rPr lang="nl-BE" dirty="0" smtClean="0"/>
              <a:t> </a:t>
            </a:r>
            <a:r>
              <a:rPr lang="nl-BE" dirty="0" err="1" smtClean="0"/>
              <a:t>db</a:t>
            </a:r>
            <a:endParaRPr lang="nl-BE" dirty="0" smtClean="0"/>
          </a:p>
          <a:p>
            <a:pPr lvl="1"/>
            <a:r>
              <a:rPr lang="nl-BE" sz="1800" dirty="0" err="1" smtClean="0"/>
              <a:t>Misclassification</a:t>
            </a:r>
            <a:endParaRPr lang="nl-BE" sz="1800" dirty="0"/>
          </a:p>
          <a:p>
            <a:r>
              <a:rPr lang="nl-BE" dirty="0" err="1" smtClean="0"/>
              <a:t>Timeliness</a:t>
            </a:r>
            <a:r>
              <a:rPr lang="nl-BE" dirty="0" smtClean="0"/>
              <a:t> &lt;&gt; </a:t>
            </a:r>
            <a:r>
              <a:rPr lang="nl-BE" dirty="0" err="1" smtClean="0"/>
              <a:t>prospective</a:t>
            </a:r>
            <a:r>
              <a:rPr lang="nl-BE" dirty="0" smtClean="0"/>
              <a:t> </a:t>
            </a:r>
            <a:r>
              <a:rPr lang="nl-BE" dirty="0" err="1" smtClean="0"/>
              <a:t>registration</a:t>
            </a:r>
            <a:endParaRPr lang="nl-BE" dirty="0"/>
          </a:p>
          <a:p>
            <a:r>
              <a:rPr lang="nl-BE" dirty="0" err="1" smtClean="0"/>
              <a:t>Medical</a:t>
            </a:r>
            <a:r>
              <a:rPr lang="nl-BE" dirty="0" smtClean="0"/>
              <a:t> act code </a:t>
            </a:r>
            <a:r>
              <a:rPr lang="nl-BE" dirty="0" err="1" smtClean="0"/>
              <a:t>linked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patient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diagnosis</a:t>
            </a:r>
          </a:p>
          <a:p>
            <a:pPr lvl="1"/>
            <a:r>
              <a:rPr lang="nl-BE" dirty="0"/>
              <a:t>!</a:t>
            </a:r>
            <a:r>
              <a:rPr lang="nl-BE" dirty="0" smtClean="0"/>
              <a:t> multiple </a:t>
            </a:r>
            <a:r>
              <a:rPr lang="nl-BE" dirty="0" err="1" smtClean="0"/>
              <a:t>tumours</a:t>
            </a:r>
            <a:r>
              <a:rPr lang="nl-BE" dirty="0" smtClean="0"/>
              <a:t> </a:t>
            </a:r>
          </a:p>
          <a:p>
            <a:r>
              <a:rPr lang="nl-BE" dirty="0" smtClean="0"/>
              <a:t>Time frames </a:t>
            </a:r>
            <a:r>
              <a:rPr lang="nl-BE" dirty="0" err="1" smtClean="0"/>
              <a:t>used</a:t>
            </a:r>
            <a:r>
              <a:rPr lang="nl-BE" dirty="0" smtClean="0"/>
              <a:t> (cut off)</a:t>
            </a:r>
          </a:p>
          <a:p>
            <a:r>
              <a:rPr lang="en-US" dirty="0" smtClean="0"/>
              <a:t>Surgical acts: </a:t>
            </a:r>
            <a:r>
              <a:rPr lang="en-US" dirty="0"/>
              <a:t>not always possible to distinguish between therapeutic and diagnostic interventions</a:t>
            </a: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987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limitations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Head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neck</a:t>
            </a:r>
            <a:r>
              <a:rPr lang="nl-BE" dirty="0" smtClean="0"/>
              <a:t>: </a:t>
            </a:r>
            <a:r>
              <a:rPr lang="nl-BE" dirty="0" err="1" smtClean="0"/>
              <a:t>total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endParaRPr lang="nl-BE" dirty="0" smtClean="0"/>
          </a:p>
          <a:p>
            <a:r>
              <a:rPr lang="nl-BE" dirty="0" err="1" smtClean="0"/>
              <a:t>Radiotherapy</a:t>
            </a:r>
            <a:r>
              <a:rPr lang="nl-BE" dirty="0" smtClean="0"/>
              <a:t>: start – end date</a:t>
            </a:r>
          </a:p>
          <a:p>
            <a:r>
              <a:rPr lang="nl-BE" dirty="0" err="1" smtClean="0"/>
              <a:t>Sarcoma</a:t>
            </a:r>
            <a:r>
              <a:rPr lang="nl-BE" dirty="0" smtClean="0"/>
              <a:t>: “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therapy</a:t>
            </a:r>
            <a:r>
              <a:rPr lang="nl-BE" dirty="0" smtClean="0"/>
              <a:t>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100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186" y="62068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hlinkClick r:id="rId2"/>
              </a:rPr>
              <a:t>Developing and measuring a set of process and outcome indicators for breast cancer.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nl-NL" sz="1400" dirty="0"/>
              <a:t>Stordeur S, Vrijens F, </a:t>
            </a:r>
            <a:r>
              <a:rPr lang="nl-NL" sz="1400" dirty="0" err="1"/>
              <a:t>Devriese</a:t>
            </a:r>
            <a:r>
              <a:rPr lang="nl-NL" sz="1400" dirty="0"/>
              <a:t> S, </a:t>
            </a:r>
            <a:r>
              <a:rPr lang="nl-NL" sz="1400" dirty="0" err="1"/>
              <a:t>Beirens</a:t>
            </a:r>
            <a:r>
              <a:rPr lang="nl-NL" sz="1400" dirty="0"/>
              <a:t> K, Van Eycken E, Vlayen J.</a:t>
            </a:r>
            <a:br>
              <a:rPr lang="nl-NL" sz="1400" dirty="0"/>
            </a:br>
            <a:r>
              <a:rPr lang="en-US" sz="1400" dirty="0" smtClean="0"/>
              <a:t>The </a:t>
            </a:r>
            <a:r>
              <a:rPr lang="en-US" sz="1400" dirty="0"/>
              <a:t>Breast </a:t>
            </a:r>
            <a:r>
              <a:rPr lang="en-US" sz="1400" dirty="0" smtClean="0"/>
              <a:t>2012; </a:t>
            </a:r>
            <a:r>
              <a:rPr lang="en-US" sz="1400" dirty="0"/>
              <a:t>21</a:t>
            </a:r>
            <a:r>
              <a:rPr lang="en-US" sz="1400" dirty="0" smtClean="0"/>
              <a:t> 253-260</a:t>
            </a:r>
            <a:endParaRPr lang="en-GB" sz="1400" u="sng" dirty="0" smtClean="0">
              <a:hlinkClick r:id="rId3"/>
            </a:endParaRPr>
          </a:p>
          <a:p>
            <a:pPr lvl="0"/>
            <a:endParaRPr lang="en-GB" sz="1400" b="1" dirty="0">
              <a:hlinkClick r:id="rId3"/>
            </a:endParaRPr>
          </a:p>
          <a:p>
            <a:pPr lvl="0"/>
            <a:r>
              <a:rPr lang="en-GB" sz="1400" b="1" dirty="0">
                <a:hlinkClick r:id="rId3"/>
              </a:rPr>
              <a:t>Effect of hospital volume on processes of care and 5-year survival after breast cancer: A population-based study on 25 000 women.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nl-NL" sz="1400" dirty="0"/>
              <a:t>Vrijens F, Stordeur S, Beirens K, Devriese S, Van Eycken E, Vlayen J.</a:t>
            </a:r>
            <a:br>
              <a:rPr lang="nl-NL" sz="1400" dirty="0"/>
            </a:br>
            <a:r>
              <a:rPr lang="nl-NL" sz="1400" dirty="0" smtClean="0"/>
              <a:t>The </a:t>
            </a:r>
            <a:r>
              <a:rPr lang="nl-BE" sz="1400" dirty="0" err="1" smtClean="0"/>
              <a:t>Breast</a:t>
            </a:r>
            <a:r>
              <a:rPr lang="nl-BE" sz="1400" dirty="0"/>
              <a:t>. 2012 Jun</a:t>
            </a:r>
            <a:r>
              <a:rPr lang="nl-BE" sz="1400" dirty="0" smtClean="0"/>
              <a:t>; 21(3): 261-6</a:t>
            </a:r>
            <a:endParaRPr lang="nl-BE" sz="1400" dirty="0"/>
          </a:p>
          <a:p>
            <a:endParaRPr lang="en-US" sz="1400" b="1" u="sng" dirty="0" smtClean="0">
              <a:solidFill>
                <a:schemeClr val="accent1"/>
              </a:solidFill>
            </a:endParaRPr>
          </a:p>
          <a:p>
            <a:r>
              <a:rPr lang="en-US" sz="1400" b="1" u="sng" dirty="0" smtClean="0">
                <a:solidFill>
                  <a:schemeClr val="accent1"/>
                </a:solidFill>
              </a:rPr>
              <a:t>Regional </a:t>
            </a:r>
            <a:r>
              <a:rPr lang="en-US" sz="1400" b="1" u="sng" dirty="0">
                <a:solidFill>
                  <a:schemeClr val="accent1"/>
                </a:solidFill>
              </a:rPr>
              <a:t>Variation in Thyroid Cancer Incidence in Belgium Is Associated With Variation in Thyroid Imaging and Thyroid Disease Management </a:t>
            </a:r>
            <a:r>
              <a:rPr lang="en-US" sz="1400" b="1" u="sng" dirty="0"/>
              <a:t/>
            </a:r>
            <a:br>
              <a:rPr lang="en-US" sz="1400" b="1" u="sng" dirty="0"/>
            </a:br>
            <a:r>
              <a:rPr lang="fr-FR" sz="1400" dirty="0" smtClean="0"/>
              <a:t>Van </a:t>
            </a:r>
            <a:r>
              <a:rPr lang="fr-FR" sz="1400" dirty="0"/>
              <a:t>den </a:t>
            </a:r>
            <a:r>
              <a:rPr lang="fr-FR" sz="1400" dirty="0" smtClean="0"/>
              <a:t>Bruel A, Francart J, Dubois C et al.</a:t>
            </a:r>
            <a:br>
              <a:rPr lang="fr-FR" sz="1400" dirty="0" smtClean="0"/>
            </a:br>
            <a:r>
              <a:rPr lang="en-US" sz="1400" dirty="0" smtClean="0"/>
              <a:t>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. First published ahead of print August 21, 2013 as </a:t>
            </a:r>
            <a:r>
              <a:rPr lang="en-US" sz="1400" dirty="0" smtClean="0"/>
              <a:t>doi:10.1210/jc.2013-1705</a:t>
            </a:r>
          </a:p>
          <a:p>
            <a:endParaRPr lang="en-US" sz="1400" dirty="0">
              <a:hlinkClick r:id="rId4"/>
            </a:endParaRPr>
          </a:p>
          <a:p>
            <a:endParaRPr lang="en-US" sz="1400" dirty="0" smtClean="0">
              <a:hlinkClick r:id="rId4"/>
            </a:endParaRPr>
          </a:p>
          <a:p>
            <a:endParaRPr lang="nl-BE" sz="1400" b="1" dirty="0" smtClean="0">
              <a:solidFill>
                <a:schemeClr val="accent1"/>
              </a:solidFill>
              <a:hlinkClick r:id="rId5" action="ppaction://hlinkfile"/>
            </a:endParaRPr>
          </a:p>
          <a:p>
            <a:endParaRPr lang="nl-BE" sz="1400" b="1" dirty="0" smtClean="0">
              <a:solidFill>
                <a:schemeClr val="accent1"/>
              </a:solidFill>
              <a:hlinkClick r:id="rId5" action="ppaction://hlinkfile"/>
            </a:endParaRPr>
          </a:p>
          <a:p>
            <a:endParaRPr lang="nl-BE" sz="1400" b="1" dirty="0" smtClean="0">
              <a:solidFill>
                <a:schemeClr val="accent1"/>
              </a:solidFill>
              <a:hlinkClick r:id="rId5" action="ppaction://hlinkfile"/>
            </a:endParaRPr>
          </a:p>
          <a:p>
            <a:r>
              <a:rPr lang="nl-BE" sz="1400" b="1" dirty="0" err="1" smtClean="0">
                <a:solidFill>
                  <a:schemeClr val="accent1"/>
                </a:solidFill>
                <a:hlinkClick r:id="rId5" action="ppaction://hlinkfile"/>
              </a:rPr>
              <a:t>Patient</a:t>
            </a:r>
            <a:r>
              <a:rPr lang="nl-BE" sz="1400" b="1" dirty="0" smtClean="0">
                <a:solidFill>
                  <a:schemeClr val="accent1"/>
                </a:solidFill>
                <a:hlinkClick r:id="rId5" action="ppaction://hlinkfile"/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socioeconomic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determinants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of the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choice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of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generic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versus brand name drugs in the context of a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reference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price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system: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evidence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from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Belgian </a:t>
            </a:r>
            <a:r>
              <a:rPr lang="nl-BE" sz="1400" b="1" dirty="0" err="1">
                <a:solidFill>
                  <a:schemeClr val="accent1"/>
                </a:solidFill>
                <a:hlinkClick r:id="rId5" action="ppaction://hlinkfile"/>
              </a:rPr>
              <a:t>prescription</a:t>
            </a:r>
            <a:r>
              <a:rPr lang="nl-BE" sz="1400" b="1" dirty="0">
                <a:solidFill>
                  <a:schemeClr val="accent1"/>
                </a:solidFill>
                <a:hlinkClick r:id="rId5" action="ppaction://hlinkfile"/>
              </a:rPr>
              <a:t> data.</a:t>
            </a:r>
            <a:endParaRPr lang="nl-BE" sz="1400" b="1" dirty="0">
              <a:solidFill>
                <a:schemeClr val="accent1"/>
              </a:solidFill>
            </a:endParaRPr>
          </a:p>
          <a:p>
            <a:r>
              <a:rPr lang="nl-BE" sz="1400" dirty="0" err="1"/>
              <a:t>Farfan-Portet</a:t>
            </a:r>
            <a:r>
              <a:rPr lang="nl-BE" sz="1400" dirty="0"/>
              <a:t> MI, Van de Voorde C, </a:t>
            </a:r>
            <a:r>
              <a:rPr lang="nl-BE" sz="1400" b="1" dirty="0"/>
              <a:t>Vrijens F</a:t>
            </a:r>
            <a:r>
              <a:rPr lang="nl-BE" sz="1400" dirty="0"/>
              <a:t>, Vander </a:t>
            </a:r>
            <a:r>
              <a:rPr lang="nl-BE" sz="1400" dirty="0" err="1"/>
              <a:t>Stichele</a:t>
            </a:r>
            <a:r>
              <a:rPr lang="nl-BE" sz="1400" dirty="0"/>
              <a:t> R.</a:t>
            </a:r>
          </a:p>
          <a:p>
            <a:r>
              <a:rPr lang="nl-BE" sz="1400" dirty="0" err="1"/>
              <a:t>Eur</a:t>
            </a:r>
            <a:r>
              <a:rPr lang="nl-BE" sz="1400" dirty="0"/>
              <a:t> J Health </a:t>
            </a:r>
            <a:r>
              <a:rPr lang="nl-BE" sz="1400" dirty="0" err="1"/>
              <a:t>Econ</a:t>
            </a:r>
            <a:r>
              <a:rPr lang="nl-BE" sz="1400" dirty="0"/>
              <a:t>. 2012 Jun;13(3):</a:t>
            </a:r>
            <a:r>
              <a:rPr lang="nl-BE" sz="1400" dirty="0" smtClean="0"/>
              <a:t>301-313</a:t>
            </a:r>
          </a:p>
          <a:p>
            <a:endParaRPr lang="nl-BE" sz="1400" dirty="0"/>
          </a:p>
          <a:p>
            <a:endParaRPr lang="nl-BE" sz="1400" dirty="0"/>
          </a:p>
          <a:p>
            <a:endParaRPr lang="en-GB" sz="1400" dirty="0">
              <a:hlinkClick r:id="rId4"/>
            </a:endParaRPr>
          </a:p>
          <a:p>
            <a:pPr lvl="0"/>
            <a:endParaRPr lang="en-GB" sz="1400" u="sng" dirty="0" smtClean="0">
              <a:hlinkClick r:id="rId4"/>
            </a:endParaRPr>
          </a:p>
          <a:p>
            <a:pPr lvl="0"/>
            <a:endParaRPr lang="en-GB" sz="1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2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fotos\Foto's personeelsleden - photos membres du personnel\Foto's personeel website\Jordan Delb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43" y="1140820"/>
            <a:ext cx="713933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fotos\Foto's personeelsleden - photos membres du personnel\Foto's personeel website\Annelies Goosse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764" y="1127897"/>
            <a:ext cx="807508" cy="10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Z:\fotos\Foto's personeelsleden - photos membres du personnel\Foto's personeel website\Frédéric Cala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597" y="1143913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Z:\fotos\Foto's personeelsleden - photos membres du personnel\Foto's personeel website\Lynn Hucyk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40" y="1215162"/>
            <a:ext cx="807508" cy="10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Z:\fotos\Foto's personeelsleden - photos membres du personnel\Foto's personeel website\Joke Werbrouck 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210" y="2106363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fotos\Foto's personeelsleden - photos membres du personnel\Foto's personeel website\Hélène Lequeux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19709"/>
            <a:ext cx="864000" cy="1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Z:\fotos\Foto's personeelsleden - photos membres du personnel\Foto's personeel website\Greet Pieter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347" y="2128870"/>
            <a:ext cx="807508" cy="11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8" descr="Z:\fotos\Foto's personeelsleden - photos membres du personnel\Foto's personeel website\Mia Slabbaert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33" y="191267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:\fotos\Foto's personeelsleden - photos membres du personnel\Foto's personeel website\Pieter Vande Putte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947" y="2114252"/>
            <a:ext cx="806400" cy="11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3" descr="Z:\fotos\Foto's personeelsleden - photos membres du personnel\Foto's personeel website\Sophie Peti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840" y="2998342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fotos\Foto's personeelsleden - photos membres du personnel\Foto's personeel website\Kim Vande Loock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928860"/>
            <a:ext cx="806400" cy="10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Z:\fotos\Foto's personeelsleden - photos membres du personnel\Foto's personeel website\Maaike Goekint (2)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438" y="1149694"/>
            <a:ext cx="807508" cy="10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Z:\fotos\Foto's personeelsleden - photos membres du personnel\Foto's personeel website\Liesbet Van Eycken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387" y="2118231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fotos\Foto's personeelsleden - photos membres du personnel\Foto's personeel website\Araceli Diez-Fraile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443" y="3019709"/>
            <a:ext cx="804519" cy="10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Z:\fotos\Foto's personeelsleden - photos membres du personnel\Foto's personeel website\Linda Picalausa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629" y="1143913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Z:\fotos\Foto's personeelsleden - photos membres du personnel\Foto's personeel website\Jeroen Eeckhaut (2)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606" y="2094739"/>
            <a:ext cx="807508" cy="11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Z:\fotos\Foto's personeelsleden - photos membres du personnel\Foto's personeel website\Amandine Vercauteren 2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080" y="197786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 descr="Z:\fotos\Foto's personeelsleden - photos membres du personnel\Foto's personeel website\Marie-José Hoovelts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889" y="1149694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5" descr="Z:\fotos\Foto's personeelsleden - photos membres du personnel\Foto's personeel website\Viki Schillemans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706" y="2106363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Z:\fotos\Foto's personeelsleden - photos membres du personnel\Foto's personeel website\Christel Vervoort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632" y="2128870"/>
            <a:ext cx="807508" cy="11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 descr="Z:\fotos\Foto's personeelsleden - photos membres du personnel\Foto's personeel website\Jérôme Xicluna.JP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698" y="3007780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Z:\fotos\Foto's personeelsleden - photos membres du personnel\Foto's personeel website\Katia Emmerechts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629" y="3014956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 descr="Z:\fotos\Foto's personeelsleden - photos membres du personnel\Foto's personeel website\Karen Vos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443" y="3019709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0" descr="Z:\fotos\Foto's personeelsleden - photos membres du personnel\Foto's personeel website\Nancy Van Damme 2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841" y="3061318"/>
            <a:ext cx="807508" cy="1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4" descr="Z:\fotos\Foto's personeelsleden - photos membres du personnel\Foto's personeel website\Tamara Vandendael.jp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85" y="3910572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Z:\fotos\Foto's personeelsleden - photos membres du personnel\Foto's personeel website\Eva Van der Stock.JP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465" y="3910575"/>
            <a:ext cx="807508" cy="10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Z:\fotos\Foto's personeelsleden - photos membres du personnel\Foto's personeel website\Jessica Vandeven.jpg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383" y="3910572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7" descr="Z:\fotos\Foto's personeelsleden - photos membres du personnel\Foto's personeel website\Martine Verstreken.jp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028" y="3910572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2" descr="Z:\fotos\Foto's personeelsleden - photos membres du personnel\Foto's personeel website\Sofie Pardon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128" y="3910572"/>
            <a:ext cx="807508" cy="10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7" descr="Z:\fotos\Foto's personeelsleden - photos membres du personnel\Foto's personeel website\Linda Thibaut.jp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33" y="3910572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Z:\fotos\Foto's personeelsleden - photos membres du personnel\Foto's personeel website\Caroline Androgé.jpg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889" y="4851639"/>
            <a:ext cx="807508" cy="11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Z:\fotos\Foto's personeelsleden - photos membres du personnel\Foto's personeel website\David Jegou.JPG"/>
          <p:cNvPicPr>
            <a:picLocks noChangeAspect="1" noChangeArrowheads="1"/>
          </p:cNvPicPr>
          <p:nvPr/>
        </p:nvPicPr>
        <p:blipFill rotWithShape="1"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629" y="4822068"/>
            <a:ext cx="807508" cy="11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Z:\fotos\Foto's personeelsleden - photos membres du personnel\Foto's personeel website\Kris Henau.jpg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282" y="4830837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Z:\fotos\Foto's personeelsleden - photos membres du personnel\Foto's personeel website\Marijke Vanspauwen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764" y="4903213"/>
            <a:ext cx="807508" cy="10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:\fotos\Foto's personeelsleden - photos membres du personnel\Foto's personeel website\Sarah Pringels.JPG"/>
          <p:cNvPicPr>
            <a:picLocks noChangeAspect="1" noChangeArrowheads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748" y="4815659"/>
            <a:ext cx="807508" cy="11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fotos\Foto's personeelsleden - photos membres du personnel\Foto's personeel website\Harlinde De Schutter (2).JPG"/>
          <p:cNvPicPr>
            <a:picLocks noChangeAspect="1" noChangeArrowheads="1"/>
          </p:cNvPicPr>
          <p:nvPr/>
        </p:nvPicPr>
        <p:blipFill rotWithShape="1">
          <a:blip r:embed="rId39" cstate="screen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485" y="197786"/>
            <a:ext cx="806400" cy="1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Z:\fotos\Foto's personeelsleden - photos membres du personnel\Foto's personeel website\Julie Francart.jpg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341" y="183637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:\fotos\Foto's personeelsleden - photos membres du personnel\Foto's personeel website\Emilie Vandeghinste.jpg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995" y="179886"/>
            <a:ext cx="807508" cy="1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fotos\Foto's personeelsleden - photos membres du personnel\Foto's personeel website\Annemie Haelens.jpg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386" y="241201"/>
            <a:ext cx="771362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fotos\Foto's personeelsleden - photos membres du personnel\Foto's personeel website\Cindy De Gendt.JPG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3611" y="191267"/>
            <a:ext cx="799118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fotos\Foto's personeelsleden - photos membres du personnel\Foto's personeel website\Geert Silversmit.JPG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43" y="4901576"/>
            <a:ext cx="743376" cy="10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0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Summary Belgium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National </a:t>
            </a:r>
            <a:r>
              <a:rPr lang="nl-BE" dirty="0" err="1" smtClean="0"/>
              <a:t>Coverage</a:t>
            </a:r>
            <a:r>
              <a:rPr lang="nl-BE" dirty="0" smtClean="0"/>
              <a:t> </a:t>
            </a:r>
            <a:r>
              <a:rPr lang="nl-BE" dirty="0" err="1" smtClean="0"/>
              <a:t>since</a:t>
            </a:r>
            <a:r>
              <a:rPr lang="nl-BE" dirty="0" smtClean="0"/>
              <a:t> 2004, 11 </a:t>
            </a:r>
            <a:r>
              <a:rPr lang="nl-BE" dirty="0" err="1" smtClean="0"/>
              <a:t>Mio</a:t>
            </a:r>
            <a:r>
              <a:rPr lang="nl-BE" dirty="0" smtClean="0"/>
              <a:t> pop</a:t>
            </a:r>
          </a:p>
          <a:p>
            <a:pPr lvl="1"/>
            <a:r>
              <a:rPr lang="nl-BE" sz="1800" dirty="0" err="1" smtClean="0"/>
              <a:t>Incidence</a:t>
            </a:r>
            <a:r>
              <a:rPr lang="nl-BE" sz="1800" dirty="0" smtClean="0"/>
              <a:t> 2004-2011 </a:t>
            </a:r>
            <a:r>
              <a:rPr lang="nl-BE" sz="1800" dirty="0" err="1" smtClean="0"/>
              <a:t>available</a:t>
            </a:r>
            <a:endParaRPr lang="nl-BE" sz="1800" dirty="0" smtClean="0"/>
          </a:p>
          <a:p>
            <a:pPr lvl="1"/>
            <a:r>
              <a:rPr lang="nl-BE" sz="1800" dirty="0" err="1"/>
              <a:t>Flemish</a:t>
            </a:r>
            <a:r>
              <a:rPr lang="nl-BE" sz="1800" dirty="0"/>
              <a:t> </a:t>
            </a:r>
            <a:r>
              <a:rPr lang="nl-BE" sz="1800" dirty="0" err="1"/>
              <a:t>Region</a:t>
            </a:r>
            <a:r>
              <a:rPr lang="nl-BE" sz="1800" dirty="0"/>
              <a:t> (</a:t>
            </a:r>
            <a:r>
              <a:rPr lang="nl-BE" sz="1800" dirty="0" err="1"/>
              <a:t>northern</a:t>
            </a:r>
            <a:r>
              <a:rPr lang="nl-BE" sz="1800" dirty="0"/>
              <a:t> part) </a:t>
            </a:r>
            <a:r>
              <a:rPr lang="nl-BE" sz="1800" dirty="0" err="1"/>
              <a:t>since</a:t>
            </a:r>
            <a:r>
              <a:rPr lang="nl-BE" sz="1800" dirty="0"/>
              <a:t> </a:t>
            </a:r>
            <a:r>
              <a:rPr lang="nl-BE" sz="1800" dirty="0" smtClean="0"/>
              <a:t>1999 </a:t>
            </a:r>
          </a:p>
          <a:p>
            <a:endParaRPr lang="nl-BE" dirty="0" smtClean="0"/>
          </a:p>
          <a:p>
            <a:r>
              <a:rPr lang="nl-BE" dirty="0" smtClean="0"/>
              <a:t>2 </a:t>
            </a:r>
            <a:r>
              <a:rPr lang="nl-BE" dirty="0" err="1" smtClean="0"/>
              <a:t>Councils</a:t>
            </a:r>
            <a:r>
              <a:rPr lang="nl-BE" dirty="0" smtClean="0"/>
              <a:t>: General board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Scientific</a:t>
            </a:r>
            <a:r>
              <a:rPr lang="nl-BE" dirty="0" smtClean="0"/>
              <a:t> board</a:t>
            </a:r>
          </a:p>
          <a:p>
            <a:endParaRPr lang="nl-BE" dirty="0" smtClean="0"/>
          </a:p>
          <a:p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/>
              <a:t>l</a:t>
            </a:r>
            <a:r>
              <a:rPr lang="nl-BE" dirty="0" err="1" smtClean="0"/>
              <a:t>egislation</a:t>
            </a:r>
            <a:r>
              <a:rPr lang="nl-BE" dirty="0" smtClean="0"/>
              <a:t> dec 2006: Belgian Cancer Registry</a:t>
            </a:r>
          </a:p>
          <a:p>
            <a:pPr lvl="1"/>
            <a:r>
              <a:rPr lang="nl-BE" sz="1800" dirty="0" err="1"/>
              <a:t>Authorisation</a:t>
            </a:r>
            <a:r>
              <a:rPr lang="nl-BE" sz="1800" dirty="0"/>
              <a:t>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use</a:t>
            </a:r>
            <a:r>
              <a:rPr lang="nl-BE" sz="1800" dirty="0"/>
              <a:t> the </a:t>
            </a:r>
            <a:r>
              <a:rPr lang="nl-BE" sz="1800" dirty="0" err="1"/>
              <a:t>national</a:t>
            </a:r>
            <a:r>
              <a:rPr lang="nl-BE" sz="1800" dirty="0"/>
              <a:t> </a:t>
            </a:r>
            <a:r>
              <a:rPr lang="nl-BE" sz="1800" dirty="0" err="1"/>
              <a:t>number</a:t>
            </a:r>
            <a:r>
              <a:rPr lang="nl-BE" sz="1800" dirty="0"/>
              <a:t> (</a:t>
            </a:r>
            <a:r>
              <a:rPr lang="nl-BE" sz="1800" dirty="0" err="1"/>
              <a:t>patient</a:t>
            </a:r>
            <a:r>
              <a:rPr lang="nl-BE" sz="1800" dirty="0"/>
              <a:t> ID)</a:t>
            </a:r>
          </a:p>
          <a:p>
            <a:pPr lvl="2"/>
            <a:r>
              <a:rPr lang="nl-BE" sz="1600" dirty="0" err="1" smtClean="0"/>
              <a:t>Quality</a:t>
            </a:r>
            <a:r>
              <a:rPr lang="nl-BE" sz="1600" dirty="0" smtClean="0"/>
              <a:t> of the data, </a:t>
            </a:r>
            <a:r>
              <a:rPr lang="nl-BE" sz="1600" dirty="0" err="1" smtClean="0"/>
              <a:t>linkage</a:t>
            </a:r>
            <a:r>
              <a:rPr lang="nl-BE" sz="1600" dirty="0" smtClean="0"/>
              <a:t>, </a:t>
            </a:r>
            <a:r>
              <a:rPr lang="nl-BE" sz="1600" dirty="0" err="1" smtClean="0"/>
              <a:t>longitudinal</a:t>
            </a:r>
            <a:r>
              <a:rPr lang="nl-BE" sz="1600" dirty="0" smtClean="0"/>
              <a:t> follow-up</a:t>
            </a:r>
          </a:p>
          <a:p>
            <a:pPr lvl="1"/>
            <a:r>
              <a:rPr lang="nl-BE" sz="1800" dirty="0" err="1" smtClean="0"/>
              <a:t>Linkage</a:t>
            </a:r>
            <a:r>
              <a:rPr lang="nl-BE" sz="1800" dirty="0" smtClean="0"/>
              <a:t> </a:t>
            </a:r>
            <a:r>
              <a:rPr lang="nl-BE" sz="1800" dirty="0" err="1"/>
              <a:t>autorisation</a:t>
            </a:r>
            <a:endParaRPr lang="nl-BE" sz="1800" dirty="0"/>
          </a:p>
          <a:p>
            <a:pPr lvl="2"/>
            <a:r>
              <a:rPr lang="nl-BE" sz="1600" dirty="0" err="1" smtClean="0"/>
              <a:t>Clinical</a:t>
            </a:r>
            <a:r>
              <a:rPr lang="nl-BE" sz="1600" dirty="0" smtClean="0"/>
              <a:t> data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medical</a:t>
            </a:r>
            <a:r>
              <a:rPr lang="nl-BE" sz="1600" dirty="0" smtClean="0"/>
              <a:t> claims/</a:t>
            </a:r>
            <a:r>
              <a:rPr lang="nl-BE" sz="1600" dirty="0" err="1" smtClean="0"/>
              <a:t>reimbursement</a:t>
            </a:r>
            <a:r>
              <a:rPr lang="nl-BE" sz="1600" dirty="0" smtClean="0"/>
              <a:t> data (+drugs)</a:t>
            </a:r>
          </a:p>
          <a:p>
            <a:pPr lvl="2"/>
            <a:r>
              <a:rPr lang="nl-BE" sz="1600" dirty="0" smtClean="0"/>
              <a:t>(SES)</a:t>
            </a:r>
          </a:p>
          <a:p>
            <a:pPr lvl="2"/>
            <a:r>
              <a:rPr lang="nl-BE" sz="1600" dirty="0" smtClean="0"/>
              <a:t>(</a:t>
            </a:r>
            <a:r>
              <a:rPr lang="nl-BE" sz="1600" dirty="0" err="1" smtClean="0"/>
              <a:t>Geographic</a:t>
            </a:r>
            <a:r>
              <a:rPr lang="nl-BE" sz="1600" dirty="0" smtClean="0"/>
              <a:t> - </a:t>
            </a:r>
            <a:r>
              <a:rPr lang="nl-BE" sz="1600" dirty="0" err="1" smtClean="0"/>
              <a:t>statistical</a:t>
            </a:r>
            <a:r>
              <a:rPr lang="nl-BE" sz="1600" dirty="0" smtClean="0"/>
              <a:t> sector)</a:t>
            </a:r>
            <a:endParaRPr lang="nl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| </a:t>
            </a:r>
            <a:fld id="{1E36FF40-F7A9-48D3-AD61-790D3FD1CF96}" type="slidenum">
              <a:rPr lang="nl-NL" sz="1000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8A5887-F40C-49AE-86A9-17EFF0605F66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48275" y="260648"/>
            <a:ext cx="2295725" cy="2234849"/>
            <a:chOff x="1331640" y="1628800"/>
            <a:chExt cx="5040562" cy="49564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40" y="1628800"/>
              <a:ext cx="5040562" cy="4956412"/>
            </a:xfrm>
            <a:prstGeom prst="rect">
              <a:avLst/>
            </a:prstGeom>
          </p:spPr>
        </p:pic>
        <p:pic>
          <p:nvPicPr>
            <p:cNvPr id="7" name="Picture 6" descr="BE-ma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1" y="3997002"/>
              <a:ext cx="832458" cy="656134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20267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769" y="5165019"/>
            <a:ext cx="1422401" cy="5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49638" y="4473575"/>
            <a:ext cx="3200400" cy="107721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nl-BE" sz="24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nl-BE" sz="2800" dirty="0" smtClean="0">
                <a:solidFill>
                  <a:schemeClr val="accent1"/>
                </a:solidFill>
                <a:latin typeface="Microsoft Sans Serif" pitchFamily="34" charset="0"/>
              </a:rPr>
              <a:t>Cancer Registry</a:t>
            </a:r>
            <a:endParaRPr lang="nl-BE" sz="2800" dirty="0">
              <a:solidFill>
                <a:schemeClr val="accent1"/>
              </a:solidFill>
              <a:latin typeface="Microsoft Sans Serif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GB" sz="2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137275" y="1835150"/>
            <a:ext cx="2185988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Pathology</a:t>
            </a:r>
            <a:r>
              <a:rPr lang="nl-BE" sz="2200" dirty="0" smtClean="0">
                <a:solidFill>
                  <a:schemeClr val="accent1"/>
                </a:solidFill>
                <a:latin typeface="Microsoft Sans Serif" pitchFamily="34" charset="0"/>
              </a:rPr>
              <a:t> labs</a:t>
            </a:r>
            <a:endParaRPr lang="en-GB" sz="2200" dirty="0">
              <a:solidFill>
                <a:schemeClr val="accent1"/>
              </a:solidFill>
              <a:latin typeface="Microsoft Sans Serif" pitchFamily="34" charset="0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6553200" y="2265363"/>
            <a:ext cx="0" cy="21621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595313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F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000" tIns="108000" rIns="0" bIns="0"/>
          <a:lstStyle/>
          <a:p>
            <a:r>
              <a:rPr lang="nl-BE" sz="4000">
                <a:solidFill>
                  <a:schemeClr val="bg1"/>
                </a:solidFill>
                <a:latin typeface="Verdana" pitchFamily="34" charset="0"/>
              </a:rPr>
              <a:t>Data flow</a:t>
            </a:r>
            <a:endParaRPr lang="en-GB" sz="4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2529" y="457200"/>
            <a:ext cx="889248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BE" b="1" dirty="0" smtClean="0">
                <a:solidFill>
                  <a:srgbClr val="005693"/>
                </a:solidFill>
                <a:latin typeface="Verdana" pitchFamily="34" charset="0"/>
              </a:rPr>
              <a:t>Belgian </a:t>
            </a:r>
            <a:r>
              <a:rPr lang="nl-BE" b="1" dirty="0">
                <a:solidFill>
                  <a:srgbClr val="005693"/>
                </a:solidFill>
                <a:latin typeface="Verdana" pitchFamily="34" charset="0"/>
              </a:rPr>
              <a:t>Cancer Registry </a:t>
            </a:r>
            <a:r>
              <a:rPr lang="nl-BE" b="1" dirty="0" err="1">
                <a:solidFill>
                  <a:srgbClr val="005693"/>
                </a:solidFill>
                <a:latin typeface="Verdana" pitchFamily="34" charset="0"/>
              </a:rPr>
              <a:t>Dataflow</a:t>
            </a:r>
            <a:r>
              <a:rPr lang="nl-BE" b="1" dirty="0">
                <a:solidFill>
                  <a:srgbClr val="005693"/>
                </a:solidFill>
                <a:latin typeface="Verdana" pitchFamily="34" charset="0"/>
              </a:rPr>
              <a:t> </a:t>
            </a:r>
            <a:r>
              <a:rPr lang="nl-BE" b="1" dirty="0" smtClean="0">
                <a:solidFill>
                  <a:srgbClr val="005693"/>
                </a:solidFill>
                <a:latin typeface="Verdana" pitchFamily="34" charset="0"/>
              </a:rPr>
              <a:t>&amp; sources</a:t>
            </a:r>
            <a:endParaRPr lang="nl-NL" b="1" dirty="0">
              <a:solidFill>
                <a:srgbClr val="005693"/>
              </a:solidFill>
              <a:latin typeface="Verdana" pitchFamily="34" charset="0"/>
            </a:endParaRPr>
          </a:p>
        </p:txBody>
      </p:sp>
      <p:sp>
        <p:nvSpPr>
          <p:cNvPr id="14353" name="Text Box 4"/>
          <p:cNvSpPr txBox="1">
            <a:spLocks noChangeArrowheads="1"/>
          </p:cNvSpPr>
          <p:nvPr/>
        </p:nvSpPr>
        <p:spPr bwMode="auto">
          <a:xfrm>
            <a:off x="1403350" y="1389063"/>
            <a:ext cx="4464794" cy="76944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Oncology</a:t>
            </a:r>
            <a:r>
              <a:rPr lang="nl-BE" sz="2200" dirty="0" smtClean="0">
                <a:solidFill>
                  <a:schemeClr val="accent1"/>
                </a:solidFill>
                <a:latin typeface="Microsoft Sans Serif" pitchFamily="34" charset="0"/>
              </a:rPr>
              <a:t>, </a:t>
            </a: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Radiotherapy</a:t>
            </a:r>
            <a:r>
              <a:rPr lang="nl-BE" sz="2200" dirty="0" smtClean="0">
                <a:solidFill>
                  <a:schemeClr val="accent1"/>
                </a:solidFill>
                <a:latin typeface="Microsoft Sans Serif" pitchFamily="34" charset="0"/>
              </a:rPr>
              <a:t> </a:t>
            </a: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depts</a:t>
            </a:r>
            <a:r>
              <a:rPr lang="nl-BE" sz="2200" dirty="0" smtClean="0">
                <a:solidFill>
                  <a:schemeClr val="accent1"/>
                </a:solidFill>
                <a:latin typeface="Microsoft Sans Serif" pitchFamily="34" charset="0"/>
              </a:rPr>
              <a:t>, </a:t>
            </a:r>
            <a:r>
              <a:rPr lang="nl-BE" sz="2200" dirty="0" err="1">
                <a:solidFill>
                  <a:schemeClr val="accent1"/>
                </a:solidFill>
                <a:latin typeface="Microsoft Sans Serif" pitchFamily="34" charset="0"/>
              </a:rPr>
              <a:t>H</a:t>
            </a: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aematology</a:t>
            </a:r>
            <a:r>
              <a:rPr lang="nl-BE" sz="2200" dirty="0" smtClean="0">
                <a:solidFill>
                  <a:schemeClr val="accent1"/>
                </a:solidFill>
                <a:latin typeface="Microsoft Sans Serif" pitchFamily="34" charset="0"/>
              </a:rPr>
              <a:t>, </a:t>
            </a:r>
            <a:r>
              <a:rPr lang="nl-BE" sz="2200" dirty="0" err="1" smtClean="0">
                <a:solidFill>
                  <a:schemeClr val="accent1"/>
                </a:solidFill>
                <a:latin typeface="Microsoft Sans Serif" pitchFamily="34" charset="0"/>
              </a:rPr>
              <a:t>Paediatry</a:t>
            </a:r>
            <a:endParaRPr lang="en-GB" sz="2200" dirty="0">
              <a:solidFill>
                <a:schemeClr val="accent1"/>
              </a:solidFill>
              <a:latin typeface="Microsoft Sans Serif" pitchFamily="34" charset="0"/>
            </a:endParaRPr>
          </a:p>
        </p:txBody>
      </p:sp>
      <p:sp>
        <p:nvSpPr>
          <p:cNvPr id="14354" name="Text Box 5"/>
          <p:cNvSpPr txBox="1">
            <a:spLocks noChangeArrowheads="1"/>
          </p:cNvSpPr>
          <p:nvPr/>
        </p:nvSpPr>
        <p:spPr bwMode="auto">
          <a:xfrm>
            <a:off x="656291" y="3317081"/>
            <a:ext cx="2743200" cy="469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dirty="0" smtClean="0">
                <a:solidFill>
                  <a:schemeClr val="accent1"/>
                </a:solidFill>
                <a:latin typeface="Microsoft Sans Serif" pitchFamily="34" charset="0"/>
              </a:rPr>
              <a:t>Health </a:t>
            </a:r>
            <a:r>
              <a:rPr lang="nl-BE" sz="2400" dirty="0" err="1" smtClean="0">
                <a:solidFill>
                  <a:schemeClr val="accent1"/>
                </a:solidFill>
                <a:latin typeface="Microsoft Sans Serif" pitchFamily="34" charset="0"/>
              </a:rPr>
              <a:t>Insurances</a:t>
            </a:r>
            <a:endParaRPr lang="en-GB" sz="2400" dirty="0">
              <a:solidFill>
                <a:schemeClr val="accent1"/>
              </a:solidFill>
              <a:latin typeface="Microsoft Sans Serif" pitchFamily="34" charset="0"/>
            </a:endParaRPr>
          </a:p>
        </p:txBody>
      </p:sp>
      <p:sp>
        <p:nvSpPr>
          <p:cNvPr id="14355" name="Line 6"/>
          <p:cNvSpPr>
            <a:spLocks noChangeShapeType="1"/>
          </p:cNvSpPr>
          <p:nvPr/>
        </p:nvSpPr>
        <p:spPr bwMode="auto">
          <a:xfrm flipH="1">
            <a:off x="1403349" y="2158505"/>
            <a:ext cx="2592586" cy="118794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097146" y="2220061"/>
            <a:ext cx="27952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 dirty="0" err="1">
                <a:solidFill>
                  <a:srgbClr val="C00000"/>
                </a:solidFill>
              </a:rPr>
              <a:t>Multidisciplinary</a:t>
            </a:r>
            <a:r>
              <a:rPr lang="nl-BE" sz="1800" dirty="0">
                <a:solidFill>
                  <a:srgbClr val="C00000"/>
                </a:solidFill>
              </a:rPr>
              <a:t> team meeting data</a:t>
            </a:r>
            <a:endParaRPr lang="nl-NL" sz="1800" dirty="0">
              <a:solidFill>
                <a:srgbClr val="C00000"/>
              </a:solidFill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4788024" y="2158505"/>
            <a:ext cx="0" cy="227220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3" name="Group 12"/>
          <p:cNvGrpSpPr/>
          <p:nvPr/>
        </p:nvGrpSpPr>
        <p:grpSpPr>
          <a:xfrm>
            <a:off x="690924" y="3798888"/>
            <a:ext cx="2944823" cy="1360487"/>
            <a:chOff x="690924" y="3798888"/>
            <a:chExt cx="2944823" cy="1360487"/>
          </a:xfrm>
        </p:grpSpPr>
        <p:sp>
          <p:nvSpPr>
            <p:cNvPr id="14356" name="Line 8"/>
            <p:cNvSpPr>
              <a:spLocks noChangeShapeType="1"/>
            </p:cNvSpPr>
            <p:nvPr/>
          </p:nvSpPr>
          <p:spPr bwMode="auto">
            <a:xfrm>
              <a:off x="1565275" y="5159375"/>
              <a:ext cx="182880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90924" y="3798888"/>
              <a:ext cx="294482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sz="1800" dirty="0">
                  <a:solidFill>
                    <a:srgbClr val="C00000"/>
                  </a:solidFill>
                </a:rPr>
                <a:t>+ </a:t>
              </a:r>
              <a:r>
                <a:rPr lang="nl-BE" sz="1800" dirty="0" err="1" smtClean="0">
                  <a:solidFill>
                    <a:srgbClr val="C00000"/>
                  </a:solidFill>
                </a:rPr>
                <a:t>reimbursement</a:t>
              </a:r>
              <a:r>
                <a:rPr lang="nl-BE" sz="1800" dirty="0" smtClean="0">
                  <a:solidFill>
                    <a:srgbClr val="C00000"/>
                  </a:solidFill>
                </a:rPr>
                <a:t> data </a:t>
              </a:r>
              <a:r>
                <a:rPr lang="nl-BE" sz="1800" dirty="0" err="1" smtClean="0">
                  <a:solidFill>
                    <a:srgbClr val="C00000"/>
                  </a:solidFill>
                </a:rPr>
                <a:t>reimb</a:t>
              </a:r>
              <a:r>
                <a:rPr lang="nl-BE" sz="1800" dirty="0" smtClean="0">
                  <a:solidFill>
                    <a:srgbClr val="C00000"/>
                  </a:solidFill>
                </a:rPr>
                <a:t>. drugs (5 </a:t>
              </a:r>
              <a:r>
                <a:rPr lang="nl-BE" sz="1800" dirty="0" err="1" smtClean="0">
                  <a:solidFill>
                    <a:srgbClr val="C00000"/>
                  </a:solidFill>
                </a:rPr>
                <a:t>years</a:t>
              </a:r>
              <a:r>
                <a:rPr lang="nl-BE" sz="1800" dirty="0" smtClean="0">
                  <a:solidFill>
                    <a:srgbClr val="C00000"/>
                  </a:solidFill>
                </a:rPr>
                <a:t>)</a:t>
              </a:r>
              <a:endParaRPr lang="nl-NL" sz="18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Connector 9"/>
            <p:cNvCxnSpPr>
              <a:stCxn id="14356" idx="0"/>
            </p:cNvCxnSpPr>
            <p:nvPr/>
          </p:nvCxnSpPr>
          <p:spPr>
            <a:xfrm flipV="1">
              <a:off x="1565275" y="3798888"/>
              <a:ext cx="0" cy="1360487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650038" y="4320268"/>
            <a:ext cx="2428048" cy="1599857"/>
            <a:chOff x="6650038" y="4320268"/>
            <a:chExt cx="2428048" cy="1599857"/>
          </a:xfrm>
        </p:grpSpPr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>
              <a:off x="6691628" y="5150898"/>
              <a:ext cx="1030712" cy="27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BE"/>
            </a:p>
          </p:txBody>
        </p:sp>
        <p:sp>
          <p:nvSpPr>
            <p:cNvPr id="14352" name="TextBox 2"/>
            <p:cNvSpPr txBox="1">
              <a:spLocks noChangeArrowheads="1"/>
            </p:cNvSpPr>
            <p:nvPr/>
          </p:nvSpPr>
          <p:spPr bwMode="auto">
            <a:xfrm>
              <a:off x="7811240" y="4815002"/>
              <a:ext cx="1266846" cy="76944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sz="2200" dirty="0" smtClean="0">
                  <a:solidFill>
                    <a:schemeClr val="accent1"/>
                  </a:solidFill>
                  <a:latin typeface="Microsoft Sans Serif" pitchFamily="34" charset="0"/>
                </a:rPr>
                <a:t>National Registry</a:t>
              </a:r>
              <a:endParaRPr lang="nl-BE" sz="2200" dirty="0">
                <a:solidFill>
                  <a:schemeClr val="accent1"/>
                </a:solidFill>
                <a:latin typeface="Microsoft Sans Serif" pitchFamily="34" charset="0"/>
              </a:endParaRPr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707787" y="5550793"/>
              <a:ext cx="21237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800" dirty="0" err="1" smtClean="0">
                  <a:solidFill>
                    <a:srgbClr val="C00000"/>
                  </a:solidFill>
                </a:rPr>
                <a:t>Vital</a:t>
              </a:r>
              <a:r>
                <a:rPr lang="nl-NL" sz="1800" dirty="0" smtClean="0">
                  <a:solidFill>
                    <a:srgbClr val="C00000"/>
                  </a:solidFill>
                </a:rPr>
                <a:t> status/ </a:t>
              </a:r>
              <a:r>
                <a:rPr lang="nl-NL" sz="1800" dirty="0" err="1" smtClean="0">
                  <a:solidFill>
                    <a:srgbClr val="C00000"/>
                  </a:solidFill>
                </a:rPr>
                <a:t>death</a:t>
              </a:r>
              <a:r>
                <a:rPr lang="nl-NL" sz="1800" dirty="0" smtClean="0">
                  <a:solidFill>
                    <a:srgbClr val="C00000"/>
                  </a:solidFill>
                </a:rPr>
                <a:t>/</a:t>
              </a:r>
              <a:endParaRPr lang="nl-NL" sz="1800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7575485" y="4320268"/>
              <a:ext cx="1502601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sz="2200" dirty="0" err="1" smtClean="0">
                  <a:solidFill>
                    <a:schemeClr val="accent1"/>
                  </a:solidFill>
                  <a:latin typeface="Microsoft Sans Serif" pitchFamily="34" charset="0"/>
                </a:rPr>
                <a:t>Death</a:t>
              </a:r>
              <a:r>
                <a:rPr lang="nl-BE" sz="2200" dirty="0" smtClean="0">
                  <a:solidFill>
                    <a:schemeClr val="accent1"/>
                  </a:solidFill>
                  <a:latin typeface="Microsoft Sans Serif" pitchFamily="34" charset="0"/>
                </a:rPr>
                <a:t> </a:t>
              </a:r>
              <a:r>
                <a:rPr lang="nl-BE" sz="2200" dirty="0" err="1" smtClean="0">
                  <a:solidFill>
                    <a:schemeClr val="accent1"/>
                  </a:solidFill>
                  <a:latin typeface="Microsoft Sans Serif" pitchFamily="34" charset="0"/>
                </a:rPr>
                <a:t>cert</a:t>
              </a:r>
              <a:endParaRPr lang="en-GB" sz="2200" dirty="0">
                <a:solidFill>
                  <a:schemeClr val="accent1"/>
                </a:solidFill>
                <a:latin typeface="Microsoft Sans Serif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650038" y="4535711"/>
              <a:ext cx="925447" cy="27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nl-BE"/>
            </a:p>
          </p:txBody>
        </p: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036311" y="2358560"/>
            <a:ext cx="2795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 dirty="0" smtClean="0">
                <a:solidFill>
                  <a:srgbClr val="C00000"/>
                </a:solidFill>
              </a:rPr>
              <a:t>File </a:t>
            </a:r>
            <a:r>
              <a:rPr lang="nl-BE" sz="1800" dirty="0" err="1" smtClean="0">
                <a:solidFill>
                  <a:srgbClr val="C00000"/>
                </a:solidFill>
              </a:rPr>
              <a:t>specimens</a:t>
            </a:r>
            <a:r>
              <a:rPr lang="nl-BE" sz="1800" dirty="0" smtClean="0">
                <a:solidFill>
                  <a:srgbClr val="C00000"/>
                </a:solidFill>
              </a:rPr>
              <a:t> + protocol</a:t>
            </a:r>
            <a:endParaRPr lang="nl-NL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Cancer </a:t>
            </a:r>
            <a:r>
              <a:rPr lang="nl-BE" dirty="0" err="1" smtClean="0"/>
              <a:t>registration</a:t>
            </a:r>
            <a:r>
              <a:rPr lang="nl-BE" dirty="0" smtClean="0"/>
              <a:t>: data set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 smtClean="0"/>
              <a:t>Date of </a:t>
            </a:r>
            <a:r>
              <a:rPr lang="nl-BE" sz="1800" dirty="0" err="1" smtClean="0"/>
              <a:t>incidence</a:t>
            </a:r>
            <a:endParaRPr lang="nl-BE" sz="1800" dirty="0" smtClean="0"/>
          </a:p>
          <a:p>
            <a:r>
              <a:rPr lang="nl-BE" sz="1800" dirty="0" smtClean="0"/>
              <a:t>Basis of diagnosis</a:t>
            </a:r>
          </a:p>
          <a:p>
            <a:r>
              <a:rPr lang="nl-BE" sz="1800" dirty="0" err="1" smtClean="0"/>
              <a:t>Topography</a:t>
            </a:r>
            <a:r>
              <a:rPr lang="nl-BE" sz="1800" dirty="0" smtClean="0"/>
              <a:t> ICD-O3</a:t>
            </a:r>
          </a:p>
          <a:p>
            <a:r>
              <a:rPr lang="nl-BE" sz="1800" dirty="0" err="1" smtClean="0"/>
              <a:t>Morphology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behaviour</a:t>
            </a:r>
            <a:r>
              <a:rPr lang="nl-BE" sz="1800" dirty="0" smtClean="0"/>
              <a:t> ICD-O3</a:t>
            </a:r>
          </a:p>
          <a:p>
            <a:r>
              <a:rPr lang="nl-BE" sz="1800" dirty="0" err="1" smtClean="0"/>
              <a:t>Differentiation</a:t>
            </a:r>
            <a:r>
              <a:rPr lang="nl-BE" sz="1800" dirty="0" smtClean="0"/>
              <a:t> </a:t>
            </a:r>
            <a:r>
              <a:rPr lang="nl-BE" sz="1800" dirty="0" err="1" smtClean="0"/>
              <a:t>grade</a:t>
            </a:r>
            <a:endParaRPr lang="nl-BE" sz="1800" dirty="0" smtClean="0"/>
          </a:p>
          <a:p>
            <a:r>
              <a:rPr lang="nl-BE" sz="1800" dirty="0" err="1" smtClean="0"/>
              <a:t>cTNM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pTNM</a:t>
            </a:r>
            <a:endParaRPr lang="nl-BE" sz="1800" dirty="0" smtClean="0"/>
          </a:p>
          <a:p>
            <a:r>
              <a:rPr lang="nl-BE" sz="1800" dirty="0" err="1" smtClean="0"/>
              <a:t>Overview</a:t>
            </a:r>
            <a:r>
              <a:rPr lang="nl-BE" sz="1800" dirty="0" smtClean="0"/>
              <a:t> treatment (</a:t>
            </a:r>
            <a:r>
              <a:rPr lang="nl-BE" sz="1800" dirty="0" err="1" smtClean="0"/>
              <a:t>given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planned</a:t>
            </a:r>
            <a:r>
              <a:rPr lang="nl-BE" sz="1800" dirty="0" smtClean="0"/>
              <a:t>)</a:t>
            </a:r>
          </a:p>
          <a:p>
            <a:r>
              <a:rPr lang="nl-BE" sz="1800" dirty="0" smtClean="0"/>
              <a:t>WHO performance score</a:t>
            </a:r>
          </a:p>
          <a:p>
            <a:endParaRPr lang="nl-BE" sz="1800" dirty="0"/>
          </a:p>
          <a:p>
            <a:r>
              <a:rPr lang="nl-BE" sz="1800" dirty="0" err="1" smtClean="0"/>
              <a:t>Nomenclature</a:t>
            </a:r>
            <a:r>
              <a:rPr lang="nl-BE" sz="1800" dirty="0" smtClean="0"/>
              <a:t>: </a:t>
            </a:r>
            <a:r>
              <a:rPr lang="nl-BE" sz="1800" dirty="0" err="1" smtClean="0"/>
              <a:t>diagnostic</a:t>
            </a:r>
            <a:r>
              <a:rPr lang="nl-BE" sz="1800" dirty="0" smtClean="0"/>
              <a:t> procedures, </a:t>
            </a:r>
            <a:r>
              <a:rPr lang="nl-BE" sz="1800" dirty="0" err="1" smtClean="0"/>
              <a:t>therapy</a:t>
            </a:r>
            <a:r>
              <a:rPr lang="nl-BE" sz="1800" dirty="0" smtClean="0"/>
              <a:t>, drugs</a:t>
            </a:r>
          </a:p>
          <a:p>
            <a:endParaRPr lang="nl-BE" sz="1800" dirty="0"/>
          </a:p>
          <a:p>
            <a:r>
              <a:rPr lang="nl-BE" sz="1800" dirty="0" err="1" smtClean="0"/>
              <a:t>Mortality</a:t>
            </a:r>
            <a:r>
              <a:rPr lang="nl-BE" sz="1800" dirty="0" smtClean="0"/>
              <a:t>: </a:t>
            </a:r>
            <a:r>
              <a:rPr lang="nl-BE" sz="1800" dirty="0" err="1" smtClean="0"/>
              <a:t>causes</a:t>
            </a:r>
            <a:r>
              <a:rPr lang="nl-BE" sz="1800" dirty="0" smtClean="0"/>
              <a:t> of </a:t>
            </a:r>
            <a:r>
              <a:rPr lang="nl-BE" sz="1800" dirty="0" err="1" smtClean="0"/>
              <a:t>death</a:t>
            </a:r>
            <a:endParaRPr lang="nl-BE" sz="1800" dirty="0" smtClean="0"/>
          </a:p>
          <a:p>
            <a:endParaRPr lang="nl-BE" sz="1800" dirty="0"/>
          </a:p>
          <a:p>
            <a:r>
              <a:rPr lang="nl-BE" sz="1800" dirty="0" smtClean="0"/>
              <a:t>No </a:t>
            </a:r>
            <a:r>
              <a:rPr lang="nl-BE" sz="1800" dirty="0" err="1" smtClean="0"/>
              <a:t>specific</a:t>
            </a:r>
            <a:r>
              <a:rPr lang="nl-BE" sz="1800" dirty="0" smtClean="0"/>
              <a:t> </a:t>
            </a:r>
            <a:r>
              <a:rPr lang="nl-BE" sz="1800" dirty="0" err="1" smtClean="0"/>
              <a:t>recurrence</a:t>
            </a:r>
            <a:r>
              <a:rPr lang="nl-BE" sz="1800" dirty="0" smtClean="0"/>
              <a:t> data, no data on </a:t>
            </a:r>
            <a:r>
              <a:rPr lang="nl-BE" sz="1800" dirty="0" err="1" smtClean="0"/>
              <a:t>comorbidity</a:t>
            </a:r>
            <a:endParaRPr lang="nl-BE" sz="180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| </a:t>
            </a:r>
            <a:fld id="{1E36FF40-F7A9-48D3-AD61-790D3FD1CF96}" type="slidenum">
              <a:rPr lang="nl-NL" sz="1000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8A5887-F40C-49AE-86A9-17EFF0605F66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04/08/2014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0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35" y="836712"/>
            <a:ext cx="7427912" cy="720725"/>
          </a:xfrm>
        </p:spPr>
        <p:txBody>
          <a:bodyPr/>
          <a:lstStyle/>
          <a:p>
            <a:r>
              <a:rPr lang="nl-BE" dirty="0" smtClean="0"/>
              <a:t>Belgian Cancer Registry</a:t>
            </a:r>
            <a:endParaRPr lang="nl-BE" dirty="0"/>
          </a:p>
        </p:txBody>
      </p:sp>
      <p:sp>
        <p:nvSpPr>
          <p:cNvPr id="4" name="Oval 3"/>
          <p:cNvSpPr/>
          <p:nvPr/>
        </p:nvSpPr>
        <p:spPr>
          <a:xfrm>
            <a:off x="3283219" y="1612688"/>
            <a:ext cx="2937915" cy="1186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Cancer </a:t>
            </a:r>
            <a:r>
              <a:rPr lang="nl-BE" sz="2000" dirty="0" err="1" smtClean="0"/>
              <a:t>registration</a:t>
            </a:r>
            <a:endParaRPr lang="nl-BE" sz="2000" dirty="0"/>
          </a:p>
        </p:txBody>
      </p:sp>
      <p:sp>
        <p:nvSpPr>
          <p:cNvPr id="5" name="Oval 4"/>
          <p:cNvSpPr/>
          <p:nvPr/>
        </p:nvSpPr>
        <p:spPr>
          <a:xfrm>
            <a:off x="2312897" y="2507059"/>
            <a:ext cx="2948755" cy="1167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Cyto-histopathology</a:t>
            </a:r>
            <a:r>
              <a:rPr lang="nl-BE" sz="2000" dirty="0" smtClean="0"/>
              <a:t> data base</a:t>
            </a:r>
            <a:endParaRPr lang="nl-BE" sz="2000" dirty="0"/>
          </a:p>
        </p:txBody>
      </p:sp>
      <p:sp>
        <p:nvSpPr>
          <p:cNvPr id="8" name="Oval 7"/>
          <p:cNvSpPr/>
          <p:nvPr/>
        </p:nvSpPr>
        <p:spPr>
          <a:xfrm>
            <a:off x="1475656" y="4941168"/>
            <a:ext cx="2835831" cy="1167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Descriptive</a:t>
            </a:r>
            <a:r>
              <a:rPr lang="nl-BE" sz="2000" dirty="0" smtClean="0"/>
              <a:t> </a:t>
            </a:r>
            <a:r>
              <a:rPr lang="nl-BE" sz="2000" dirty="0" err="1" smtClean="0"/>
              <a:t>epidemiology</a:t>
            </a:r>
            <a:endParaRPr lang="nl-BE" sz="2000" dirty="0"/>
          </a:p>
        </p:txBody>
      </p:sp>
      <p:sp>
        <p:nvSpPr>
          <p:cNvPr id="9" name="Oval 8"/>
          <p:cNvSpPr/>
          <p:nvPr/>
        </p:nvSpPr>
        <p:spPr>
          <a:xfrm>
            <a:off x="5443459" y="1573125"/>
            <a:ext cx="2768419" cy="1167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Clinical</a:t>
            </a:r>
            <a:r>
              <a:rPr lang="nl-BE" sz="2000" dirty="0" smtClean="0"/>
              <a:t> </a:t>
            </a:r>
            <a:r>
              <a:rPr lang="nl-BE" sz="2000" dirty="0" err="1" smtClean="0"/>
              <a:t>db</a:t>
            </a:r>
            <a:r>
              <a:rPr lang="nl-BE" sz="2000" dirty="0" smtClean="0"/>
              <a:t> </a:t>
            </a:r>
            <a:r>
              <a:rPr lang="nl-BE" sz="2000" dirty="0" err="1" smtClean="0"/>
              <a:t>registration</a:t>
            </a:r>
            <a:r>
              <a:rPr lang="nl-BE" sz="2000" dirty="0" smtClean="0"/>
              <a:t> </a:t>
            </a:r>
            <a:r>
              <a:rPr lang="nl-BE" sz="2000" dirty="0" err="1" smtClean="0"/>
              <a:t>projects</a:t>
            </a:r>
            <a:endParaRPr lang="nl-BE" sz="2000" dirty="0"/>
          </a:p>
        </p:txBody>
      </p:sp>
      <p:sp>
        <p:nvSpPr>
          <p:cNvPr id="10" name="Oval 9"/>
          <p:cNvSpPr/>
          <p:nvPr/>
        </p:nvSpPr>
        <p:spPr>
          <a:xfrm>
            <a:off x="546915" y="1714971"/>
            <a:ext cx="3240360" cy="12099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 smtClean="0"/>
              <a:t>Virtual </a:t>
            </a:r>
            <a:r>
              <a:rPr lang="nl-BE" sz="1800" dirty="0" err="1" smtClean="0"/>
              <a:t>Tumour</a:t>
            </a:r>
            <a:r>
              <a:rPr lang="nl-BE" sz="1800" dirty="0" smtClean="0"/>
              <a:t> bank </a:t>
            </a:r>
            <a:r>
              <a:rPr lang="nl-BE" sz="1800" dirty="0" err="1" smtClean="0"/>
              <a:t>and</a:t>
            </a:r>
            <a:r>
              <a:rPr lang="nl-BE" sz="1800" dirty="0" smtClean="0"/>
              <a:t> BBMRI.be</a:t>
            </a:r>
            <a:endParaRPr lang="nl-BE" sz="1800" dirty="0"/>
          </a:p>
        </p:txBody>
      </p:sp>
      <p:sp>
        <p:nvSpPr>
          <p:cNvPr id="11" name="Oval 10"/>
          <p:cNvSpPr/>
          <p:nvPr/>
        </p:nvSpPr>
        <p:spPr>
          <a:xfrm>
            <a:off x="3787275" y="4970770"/>
            <a:ext cx="2835831" cy="1167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Evaluation </a:t>
            </a:r>
            <a:r>
              <a:rPr lang="nl-BE" sz="2000" dirty="0" err="1" smtClean="0"/>
              <a:t>quality</a:t>
            </a:r>
            <a:r>
              <a:rPr lang="nl-BE" sz="2000" dirty="0" smtClean="0"/>
              <a:t> of care</a:t>
            </a:r>
            <a:endParaRPr lang="nl-BE" sz="2000" dirty="0"/>
          </a:p>
        </p:txBody>
      </p:sp>
      <p:sp>
        <p:nvSpPr>
          <p:cNvPr id="12" name="Oval 11"/>
          <p:cNvSpPr/>
          <p:nvPr/>
        </p:nvSpPr>
        <p:spPr>
          <a:xfrm>
            <a:off x="6152867" y="5000406"/>
            <a:ext cx="2592288" cy="10488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 smtClean="0"/>
              <a:t>Evaluation screening programs</a:t>
            </a:r>
            <a:endParaRPr lang="nl-BE" sz="1800" dirty="0"/>
          </a:p>
        </p:txBody>
      </p:sp>
      <p:sp>
        <p:nvSpPr>
          <p:cNvPr id="3" name="Down Arrow 2"/>
          <p:cNvSpPr/>
          <p:nvPr/>
        </p:nvSpPr>
        <p:spPr>
          <a:xfrm rot="19215443">
            <a:off x="3586414" y="3674175"/>
            <a:ext cx="401721" cy="1388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Down Arrow 12"/>
          <p:cNvSpPr/>
          <p:nvPr/>
        </p:nvSpPr>
        <p:spPr>
          <a:xfrm rot="1662434">
            <a:off x="5460395" y="3637260"/>
            <a:ext cx="401721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57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\\bcrdc2\users$\Kris\My Documents\KIB\KIB10\mapping\lungcancer females 2005 in serie 2004-2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3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\\bcrdc2\users$\Kris\My Documents\KIB\KIB10\mapping\lungcancer females 2006 in serie 2004-20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2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\\bcrdc2\users$\Kris\My Documents\KIB\KIB10\mapping\lungcancer females 2007 in serie 2004-20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2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\\bcrdc2\users$\Kris\My Documents\KIB\KIB10\mapping\lungcancer females 2008 in serie 2004-201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3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\\bcrdc2\users$\Kris\My Documents\KIB\KIB10\mapping\lungcancer females 2009 in serie 2004-201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2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\\bcrdc2\users$\Kris\My Documents\KIB\KIB10\mapping\lungcancer females 2010 in serie 2004-201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000" y="691200"/>
            <a:ext cx="6956743" cy="54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68" y="188640"/>
            <a:ext cx="8474149" cy="523875"/>
          </a:xfrm>
        </p:spPr>
        <p:txBody>
          <a:bodyPr/>
          <a:lstStyle/>
          <a:p>
            <a:r>
              <a:rPr lang="nl-BE" dirty="0" smtClean="0"/>
              <a:t>Longkanker Vrouwen</a:t>
            </a:r>
            <a:endParaRPr lang="nl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632501"/>
              </p:ext>
            </p:extLst>
          </p:nvPr>
        </p:nvGraphicFramePr>
        <p:xfrm>
          <a:off x="1" y="1152525"/>
          <a:ext cx="2008906" cy="49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410" name="Picture 2" descr="\\bcrdc2\users$\Kris\My Documents\KIB\KIB10\mapping\lungcancer females 2004 in serie 2004-20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6957375" cy="54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6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graphicEl>
                                              <a:dgm id="{AC6366D7-5BD5-41EA-99D3-61AB543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graphicEl>
                                              <a:dgm id="{AC6366D7-5BD5-41EA-99D3-61AB543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graphicEl>
                                              <a:dgm id="{AC6366D7-5BD5-41EA-99D3-61AB543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graphicEl>
                                              <a:dgm id="{0C49A612-EC0F-4775-8F71-C05E58A7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6">
                                            <p:graphicEl>
                                              <a:dgm id="{0C49A612-EC0F-4775-8F71-C05E58A7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6">
                                            <p:graphicEl>
                                              <a:dgm id="{0C49A612-EC0F-4775-8F71-C05E58A7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50" fill="hold"/>
                                        <p:tgtEl>
                                          <p:spTgt spid="6">
                                            <p:graphicEl>
                                              <a:dgm id="{619EE0E2-70E3-499A-AEF6-CCC01305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550" fill="hold"/>
                                        <p:tgtEl>
                                          <p:spTgt spid="6">
                                            <p:graphicEl>
                                              <a:dgm id="{619EE0E2-70E3-499A-AEF6-CCC01305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50" fill="hold"/>
                                        <p:tgtEl>
                                          <p:spTgt spid="6">
                                            <p:graphicEl>
                                              <a:dgm id="{619EE0E2-70E3-499A-AEF6-CCC01305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550" fill="hold"/>
                                        <p:tgtEl>
                                          <p:spTgt spid="6">
                                            <p:graphicEl>
                                              <a:dgm id="{10FF1695-136C-481C-87BF-700A0CA1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550" fill="hold"/>
                                        <p:tgtEl>
                                          <p:spTgt spid="6">
                                            <p:graphicEl>
                                              <a:dgm id="{10FF1695-136C-481C-87BF-700A0CA1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550" fill="hold"/>
                                        <p:tgtEl>
                                          <p:spTgt spid="6">
                                            <p:graphicEl>
                                              <a:dgm id="{10FF1695-136C-481C-87BF-700A0CA1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450" fill="hold"/>
                                        <p:tgtEl>
                                          <p:spTgt spid="6">
                                            <p:graphicEl>
                                              <a:dgm id="{FE7E2957-3F3F-4D79-A174-4B18A7114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450" fill="hold"/>
                                        <p:tgtEl>
                                          <p:spTgt spid="6">
                                            <p:graphicEl>
                                              <a:dgm id="{FE7E2957-3F3F-4D79-A174-4B18A7114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450" fill="hold"/>
                                        <p:tgtEl>
                                          <p:spTgt spid="6">
                                            <p:graphicEl>
                                              <a:dgm id="{FE7E2957-3F3F-4D79-A174-4B18A7114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450" fill="hold"/>
                                        <p:tgtEl>
                                          <p:spTgt spid="6">
                                            <p:graphicEl>
                                              <a:dgm id="{B4EBFC4A-AA53-43A0-B744-E373FE42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450" fill="hold"/>
                                        <p:tgtEl>
                                          <p:spTgt spid="6">
                                            <p:graphicEl>
                                              <a:dgm id="{B4EBFC4A-AA53-43A0-B744-E373FE42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450" fill="hold"/>
                                        <p:tgtEl>
                                          <p:spTgt spid="6">
                                            <p:graphicEl>
                                              <a:dgm id="{B4EBFC4A-AA53-43A0-B744-E373FE427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2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0" fill="hold"/>
                                        <p:tgtEl>
                                          <p:spTgt spid="6">
                                            <p:graphicEl>
                                              <a:dgm id="{980EA769-16D3-40F7-9B7B-905BDF49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6">
                                            <p:graphicEl>
                                              <a:dgm id="{980EA769-16D3-40F7-9B7B-905BDF49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6">
                                            <p:graphicEl>
                                              <a:dgm id="{980EA769-16D3-40F7-9B7B-905BDF49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-ma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332656"/>
            <a:ext cx="825697" cy="64430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976960"/>
            <a:ext cx="8928223" cy="467042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b="1" dirty="0"/>
          </a:p>
          <a:p>
            <a:pPr marL="0" indent="0">
              <a:buNone/>
              <a:defRPr/>
            </a:pPr>
            <a:r>
              <a:rPr lang="en-US" sz="1800" b="1" dirty="0" smtClean="0"/>
              <a:t>Cancer </a:t>
            </a:r>
            <a:r>
              <a:rPr lang="en-US" sz="1800" b="1" dirty="0"/>
              <a:t>Registry data linked with administrative </a:t>
            </a:r>
            <a:r>
              <a:rPr lang="en-US" sz="1800" b="1" dirty="0" smtClean="0"/>
              <a:t>data</a:t>
            </a:r>
          </a:p>
          <a:p>
            <a:pPr marL="0" indent="0">
              <a:buNone/>
              <a:defRPr/>
            </a:pPr>
            <a:r>
              <a:rPr lang="en-US" sz="1800" dirty="0" smtClean="0"/>
              <a:t>Use of all reimbursed drugs (chemotherapy, immunotherapy, targeted…)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b="1" dirty="0" smtClean="0"/>
              <a:t>GCP:</a:t>
            </a:r>
            <a:endParaRPr lang="en-US" sz="1800" b="1" dirty="0"/>
          </a:p>
          <a:p>
            <a:pPr marL="0" indent="0">
              <a:buNone/>
              <a:defRPr/>
            </a:pPr>
            <a:r>
              <a:rPr lang="en-US" sz="1800" dirty="0"/>
              <a:t>Cancer </a:t>
            </a:r>
            <a:r>
              <a:rPr lang="en-US" sz="1800" dirty="0" smtClean="0"/>
              <a:t>Registry, Health Insurances, Health </a:t>
            </a:r>
            <a:r>
              <a:rPr lang="en-US" sz="1800" dirty="0"/>
              <a:t>Care knowledge Center,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College </a:t>
            </a:r>
            <a:r>
              <a:rPr lang="en-US" sz="1800" dirty="0"/>
              <a:t>of </a:t>
            </a:r>
            <a:r>
              <a:rPr lang="en-US" sz="1800" dirty="0" smtClean="0"/>
              <a:t>Oncology </a:t>
            </a: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EB Guidelines =&gt; measuring quality indicators + individual feedback</a:t>
            </a:r>
          </a:p>
          <a:p>
            <a:pPr lvl="1">
              <a:defRPr/>
            </a:pPr>
            <a:r>
              <a:rPr lang="en-US" sz="1600" dirty="0" smtClean="0"/>
              <a:t>Rectum, breast, testis, stomach, esophagus</a:t>
            </a:r>
          </a:p>
          <a:p>
            <a:pPr lvl="1">
              <a:defRPr/>
            </a:pPr>
            <a:r>
              <a:rPr lang="en-US" sz="1600" dirty="0" smtClean="0"/>
              <a:t>Near future: lung, head and neck, prostate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Thyroid diseases: Benign-malignant: diagnostic/medical/surgical procedures</a:t>
            </a:r>
            <a:endParaRPr lang="nl-BE" sz="1600" dirty="0" smtClean="0"/>
          </a:p>
          <a:p>
            <a:pPr>
              <a:defRPr/>
            </a:pPr>
            <a:endParaRPr lang="nl-BE" sz="1600" dirty="0" smtClean="0"/>
          </a:p>
          <a:p>
            <a:pPr marL="0" indent="0">
              <a:buNone/>
              <a:defRPr/>
            </a:pPr>
            <a:r>
              <a:rPr lang="nl-BE" sz="1600" b="1" dirty="0" err="1" smtClean="0"/>
              <a:t>Future</a:t>
            </a:r>
            <a:r>
              <a:rPr lang="nl-BE" sz="1600" dirty="0" smtClean="0"/>
              <a:t>: </a:t>
            </a:r>
            <a:r>
              <a:rPr lang="nl-BE" sz="1600" dirty="0" err="1" smtClean="0"/>
              <a:t>Comorbidity</a:t>
            </a:r>
            <a:r>
              <a:rPr lang="nl-BE" sz="1600" dirty="0" smtClean="0"/>
              <a:t>? </a:t>
            </a:r>
          </a:p>
          <a:p>
            <a:pPr lvl="2">
              <a:defRPr/>
            </a:pPr>
            <a:endParaRPr lang="nl-BE" dirty="0" smtClean="0"/>
          </a:p>
          <a:p>
            <a:pPr lvl="2">
              <a:defRPr/>
            </a:pPr>
            <a:endParaRPr lang="nl-BE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nl-BE" b="1" dirty="0" smtClean="0"/>
          </a:p>
          <a:p>
            <a:pPr>
              <a:defRPr/>
            </a:pPr>
            <a:endParaRPr 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76456" cy="720725"/>
          </a:xfrm>
        </p:spPr>
        <p:txBody>
          <a:bodyPr/>
          <a:lstStyle/>
          <a:p>
            <a:r>
              <a:rPr lang="nl-BE" dirty="0" smtClean="0"/>
              <a:t>Research: </a:t>
            </a:r>
            <a:r>
              <a:rPr lang="nl-BE" dirty="0" err="1" smtClean="0"/>
              <a:t>Quality</a:t>
            </a:r>
            <a:r>
              <a:rPr lang="nl-BE" dirty="0" smtClean="0"/>
              <a:t> of Care in </a:t>
            </a:r>
            <a:r>
              <a:rPr lang="nl-BE" dirty="0" err="1" smtClean="0"/>
              <a:t>Oncology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558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02" y="1196752"/>
            <a:ext cx="2295725" cy="2234849"/>
          </a:xfrm>
          <a:prstGeom prst="rect">
            <a:avLst/>
          </a:prstGeom>
        </p:spPr>
      </p:pic>
      <p:pic>
        <p:nvPicPr>
          <p:cNvPr id="6" name="Picture 5" descr="BE-ma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391" y="2314176"/>
            <a:ext cx="315579" cy="24625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85112" cy="720725"/>
          </a:xfrm>
        </p:spPr>
        <p:txBody>
          <a:bodyPr/>
          <a:lstStyle/>
          <a:p>
            <a:r>
              <a:rPr lang="nl-BE" sz="2400" dirty="0" smtClean="0"/>
              <a:t>Health </a:t>
            </a:r>
            <a:r>
              <a:rPr lang="nl-BE" sz="2400" dirty="0" err="1" smtClean="0"/>
              <a:t>Insurances</a:t>
            </a:r>
            <a:r>
              <a:rPr lang="nl-BE" sz="2400" dirty="0" smtClean="0"/>
              <a:t>: </a:t>
            </a:r>
            <a:r>
              <a:rPr lang="nl-BE" sz="2400" dirty="0" err="1" smtClean="0"/>
              <a:t>Administrative</a:t>
            </a:r>
            <a:r>
              <a:rPr lang="nl-BE" sz="2400" dirty="0" smtClean="0"/>
              <a:t> Data</a:t>
            </a:r>
            <a:endParaRPr lang="nl-B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13" y="1844824"/>
            <a:ext cx="8640960" cy="4392612"/>
          </a:xfrm>
        </p:spPr>
        <p:txBody>
          <a:bodyPr/>
          <a:lstStyle/>
          <a:p>
            <a:r>
              <a:rPr lang="nl-BE" dirty="0" smtClean="0"/>
              <a:t>&gt;98% of the Belgian </a:t>
            </a:r>
            <a:r>
              <a:rPr lang="nl-BE" dirty="0" err="1" smtClean="0"/>
              <a:t>population</a:t>
            </a:r>
            <a:r>
              <a:rPr lang="nl-BE" dirty="0" smtClean="0"/>
              <a:t> (11Mio </a:t>
            </a:r>
            <a:r>
              <a:rPr lang="nl-BE" dirty="0" err="1" smtClean="0"/>
              <a:t>inhab</a:t>
            </a:r>
            <a:r>
              <a:rPr lang="nl-BE" dirty="0" smtClean="0"/>
              <a:t>)</a:t>
            </a:r>
          </a:p>
          <a:p>
            <a:r>
              <a:rPr lang="nl-BE" dirty="0" smtClean="0"/>
              <a:t>7 health </a:t>
            </a:r>
            <a:r>
              <a:rPr lang="nl-BE" dirty="0" err="1" smtClean="0"/>
              <a:t>insurances</a:t>
            </a:r>
            <a:endParaRPr lang="nl-BE" dirty="0" smtClean="0"/>
          </a:p>
          <a:p>
            <a:r>
              <a:rPr lang="nl-BE" dirty="0" smtClean="0"/>
              <a:t>Data =&gt; </a:t>
            </a:r>
            <a:r>
              <a:rPr lang="nl-BE" dirty="0" err="1" smtClean="0"/>
              <a:t>national</a:t>
            </a:r>
            <a:r>
              <a:rPr lang="nl-BE" dirty="0" smtClean="0"/>
              <a:t>: </a:t>
            </a:r>
            <a:r>
              <a:rPr lang="nl-BE" sz="1800" dirty="0" err="1" smtClean="0"/>
              <a:t>Intermutualistic</a:t>
            </a:r>
            <a:r>
              <a:rPr lang="nl-BE" sz="1800" dirty="0" smtClean="0"/>
              <a:t> Agency (IMA)</a:t>
            </a:r>
          </a:p>
          <a:p>
            <a:r>
              <a:rPr lang="nl-BE" sz="1800" dirty="0"/>
              <a:t>Close </a:t>
            </a:r>
            <a:r>
              <a:rPr lang="nl-BE" sz="1800" dirty="0" err="1"/>
              <a:t>collaboration</a:t>
            </a:r>
            <a:r>
              <a:rPr lang="nl-BE" sz="1800" dirty="0"/>
              <a:t> </a:t>
            </a:r>
            <a:r>
              <a:rPr lang="nl-BE" sz="1800" dirty="0" err="1"/>
              <a:t>with</a:t>
            </a:r>
            <a:r>
              <a:rPr lang="nl-BE" sz="1800" dirty="0"/>
              <a:t> the Belgian Cancer Registry</a:t>
            </a:r>
          </a:p>
          <a:p>
            <a:endParaRPr lang="nl-BE" dirty="0" smtClean="0"/>
          </a:p>
          <a:p>
            <a:r>
              <a:rPr lang="nl-BE" dirty="0" err="1" smtClean="0"/>
              <a:t>Structured</a:t>
            </a:r>
            <a:r>
              <a:rPr lang="nl-BE" dirty="0" smtClean="0"/>
              <a:t> </a:t>
            </a:r>
            <a:r>
              <a:rPr lang="nl-BE" dirty="0"/>
              <a:t>information, start </a:t>
            </a:r>
            <a:r>
              <a:rPr lang="nl-BE" dirty="0" smtClean="0"/>
              <a:t>2003</a:t>
            </a:r>
          </a:p>
          <a:p>
            <a:pPr lvl="1"/>
            <a:r>
              <a:rPr lang="nl-BE" sz="1600" dirty="0" err="1" smtClean="0"/>
              <a:t>Diagnostic</a:t>
            </a:r>
            <a:r>
              <a:rPr lang="nl-BE" sz="1600" dirty="0" smtClean="0"/>
              <a:t> </a:t>
            </a:r>
            <a:r>
              <a:rPr lang="nl-BE" sz="1600" dirty="0"/>
              <a:t>procedures</a:t>
            </a:r>
          </a:p>
          <a:p>
            <a:pPr lvl="1"/>
            <a:r>
              <a:rPr lang="nl-BE" sz="1600" dirty="0" err="1"/>
              <a:t>Surgery</a:t>
            </a:r>
            <a:r>
              <a:rPr lang="nl-BE" sz="1600" dirty="0"/>
              <a:t>, </a:t>
            </a:r>
            <a:r>
              <a:rPr lang="nl-BE" sz="1600" dirty="0" err="1"/>
              <a:t>Radiotherapy</a:t>
            </a:r>
            <a:r>
              <a:rPr lang="nl-BE" sz="1600" dirty="0"/>
              <a:t>, </a:t>
            </a:r>
            <a:r>
              <a:rPr lang="nl-BE" sz="1600" dirty="0" err="1"/>
              <a:t>Chemotherapy</a:t>
            </a:r>
            <a:endParaRPr lang="nl-BE" sz="1600" dirty="0"/>
          </a:p>
          <a:p>
            <a:pPr lvl="1"/>
            <a:r>
              <a:rPr lang="nl-BE" sz="1600" dirty="0" err="1" smtClean="0"/>
              <a:t>Pathology</a:t>
            </a:r>
            <a:endParaRPr lang="nl-BE" sz="1600" dirty="0" smtClean="0"/>
          </a:p>
          <a:p>
            <a:pPr lvl="1"/>
            <a:r>
              <a:rPr lang="nl-BE" sz="1600" dirty="0" err="1" smtClean="0"/>
              <a:t>All</a:t>
            </a:r>
            <a:r>
              <a:rPr lang="nl-BE" sz="1600" dirty="0" smtClean="0"/>
              <a:t> </a:t>
            </a:r>
            <a:r>
              <a:rPr lang="nl-BE" sz="1600" dirty="0" err="1"/>
              <a:t>reimbursed</a:t>
            </a:r>
            <a:r>
              <a:rPr lang="nl-BE" sz="1600" dirty="0"/>
              <a:t> drugs, </a:t>
            </a:r>
            <a:r>
              <a:rPr lang="nl-BE" sz="1600" dirty="0" err="1"/>
              <a:t>materials</a:t>
            </a:r>
            <a:endParaRPr lang="nl-BE" sz="1600" dirty="0"/>
          </a:p>
          <a:p>
            <a:pPr lvl="1"/>
            <a:endParaRPr lang="nl-BE" sz="1600" dirty="0" smtClean="0"/>
          </a:p>
          <a:p>
            <a:r>
              <a:rPr lang="nl-BE" dirty="0" smtClean="0"/>
              <a:t>National code -  ATC - date – </a:t>
            </a:r>
            <a:r>
              <a:rPr lang="nl-BE" dirty="0" err="1" smtClean="0"/>
              <a:t>generic</a:t>
            </a:r>
            <a:r>
              <a:rPr lang="nl-BE" dirty="0" smtClean="0"/>
              <a:t> or brand name – no </a:t>
            </a:r>
            <a:r>
              <a:rPr lang="nl-BE" dirty="0" err="1" smtClean="0"/>
              <a:t>dose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  <a:defRPr/>
            </a:pPr>
            <a:r>
              <a:rPr lang="en-US" sz="1800" dirty="0"/>
              <a:t/>
            </a:r>
            <a:br>
              <a:rPr lang="en-US" sz="1800" dirty="0"/>
            </a:br>
            <a:endParaRPr lang="nl-BE" dirty="0"/>
          </a:p>
          <a:p>
            <a:endParaRPr lang="nl-BE" dirty="0" smtClean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841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920880" cy="43926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HTA</a:t>
            </a:r>
          </a:p>
          <a:p>
            <a:pPr marL="0" indent="0">
              <a:buNone/>
              <a:defRPr/>
            </a:pPr>
            <a:r>
              <a:rPr lang="en-US" dirty="0"/>
              <a:t>Health Insurances, Health Care Knowledge Center</a:t>
            </a:r>
          </a:p>
          <a:p>
            <a:r>
              <a:rPr lang="nl-BE" sz="1800" dirty="0" err="1"/>
              <a:t>Example</a:t>
            </a:r>
            <a:r>
              <a:rPr lang="nl-BE" sz="1800" dirty="0"/>
              <a:t>: </a:t>
            </a:r>
            <a:r>
              <a:rPr lang="nl-BE" sz="1800" dirty="0" err="1"/>
              <a:t>Lung</a:t>
            </a:r>
            <a:r>
              <a:rPr lang="nl-BE" sz="1800" dirty="0"/>
              <a:t> </a:t>
            </a:r>
            <a:r>
              <a:rPr lang="nl-BE" sz="1800" dirty="0" err="1"/>
              <a:t>cancer</a:t>
            </a:r>
            <a:r>
              <a:rPr lang="nl-BE" sz="1800" dirty="0"/>
              <a:t>: “</a:t>
            </a:r>
            <a:r>
              <a:rPr lang="nb-NO" sz="1800" dirty="0"/>
              <a:t>C</a:t>
            </a:r>
            <a:r>
              <a:rPr lang="en-US" sz="1800" dirty="0" err="1"/>
              <a:t>osts</a:t>
            </a:r>
            <a:r>
              <a:rPr lang="en-US" sz="1800" dirty="0"/>
              <a:t> of advanced/metastatic NSCLC in Belgium following 1st-line treatment failure” (</a:t>
            </a:r>
            <a:r>
              <a:rPr lang="en-US" sz="1800" dirty="0" err="1"/>
              <a:t>crizotinib</a:t>
            </a:r>
            <a:r>
              <a:rPr lang="en-US" sz="1800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85112" cy="720725"/>
          </a:xfrm>
        </p:spPr>
        <p:txBody>
          <a:bodyPr/>
          <a:lstStyle/>
          <a:p>
            <a:r>
              <a:rPr lang="nl-BE" sz="2400" dirty="0" smtClean="0"/>
              <a:t>Health </a:t>
            </a:r>
            <a:r>
              <a:rPr lang="nl-BE" sz="2400" dirty="0" err="1" smtClean="0"/>
              <a:t>Insurances</a:t>
            </a:r>
            <a:r>
              <a:rPr lang="nl-BE" sz="2400" dirty="0" smtClean="0"/>
              <a:t>: </a:t>
            </a:r>
            <a:r>
              <a:rPr lang="nl-BE" sz="2400" dirty="0" err="1" smtClean="0"/>
              <a:t>Interests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future</a:t>
            </a:r>
            <a:r>
              <a:rPr lang="nl-BE" sz="2400" dirty="0" smtClean="0"/>
              <a:t>…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3569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vanaf 14012013zonder datum">
  <a:themeElements>
    <a:clrScheme name="StichtingKankerregister_sjabloon 1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005693"/>
      </a:accent1>
      <a:accent2>
        <a:srgbClr val="C5BF00"/>
      </a:accent2>
      <a:accent3>
        <a:srgbClr val="FFFFFF"/>
      </a:accent3>
      <a:accent4>
        <a:srgbClr val="000000"/>
      </a:accent4>
      <a:accent5>
        <a:srgbClr val="AAB4C8"/>
      </a:accent5>
      <a:accent6>
        <a:srgbClr val="B2AD00"/>
      </a:accent6>
      <a:hlink>
        <a:srgbClr val="005693"/>
      </a:hlink>
      <a:folHlink>
        <a:srgbClr val="C5BF00"/>
      </a:folHlink>
    </a:clrScheme>
    <a:fontScheme name="StichtingKankerregister_sjabloon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ichtingKankerregister_sjabloon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chtingKankerregister_sjabloon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chtingKankerregister_sjabloon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5693"/>
        </a:accent1>
        <a:accent2>
          <a:srgbClr val="C5BF00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B2AD00"/>
        </a:accent6>
        <a:hlink>
          <a:srgbClr val="005693"/>
        </a:hlink>
        <a:folHlink>
          <a:srgbClr val="C5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example">
  <a:themeElements>
    <a:clrScheme name="PowerPoint example 1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005693"/>
      </a:accent1>
      <a:accent2>
        <a:srgbClr val="C5BF00"/>
      </a:accent2>
      <a:accent3>
        <a:srgbClr val="FFFFFF"/>
      </a:accent3>
      <a:accent4>
        <a:srgbClr val="000000"/>
      </a:accent4>
      <a:accent5>
        <a:srgbClr val="AAB4C8"/>
      </a:accent5>
      <a:accent6>
        <a:srgbClr val="B2AD00"/>
      </a:accent6>
      <a:hlink>
        <a:srgbClr val="005693"/>
      </a:hlink>
      <a:folHlink>
        <a:srgbClr val="C5BF00"/>
      </a:folHlink>
    </a:clrScheme>
    <a:fontScheme name="PowerPoint ex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exampl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exampl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example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05693"/>
        </a:accent1>
        <a:accent2>
          <a:srgbClr val="C5BF00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B2AD00"/>
        </a:accent6>
        <a:hlink>
          <a:srgbClr val="005693"/>
        </a:hlink>
        <a:folHlink>
          <a:srgbClr val="C5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vanaf 14012013zonder datum</Template>
  <TotalTime>741</TotalTime>
  <Words>512</Words>
  <Application>Microsoft Macintosh PowerPoint</Application>
  <PresentationFormat>On-screen Show (4:3)</PresentationFormat>
  <Paragraphs>141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template ppt vanaf 14012013zonder datum</vt:lpstr>
      <vt:lpstr>PowerPoint example</vt:lpstr>
      <vt:lpstr>BELGIAN CANCER REGISTRY</vt:lpstr>
      <vt:lpstr>Summary Belgium</vt:lpstr>
      <vt:lpstr>PowerPoint Presentation</vt:lpstr>
      <vt:lpstr>Cancer registration: data set</vt:lpstr>
      <vt:lpstr>Belgian Cancer Registry</vt:lpstr>
      <vt:lpstr>Longkanker Vrouwen</vt:lpstr>
      <vt:lpstr>Research: Quality of Care in Oncology</vt:lpstr>
      <vt:lpstr>Health Insurances: Administrative Data</vt:lpstr>
      <vt:lpstr>Health Insurances: Interests and future…</vt:lpstr>
      <vt:lpstr>Global limitations</vt:lpstr>
      <vt:lpstr>Specific limitations </vt:lpstr>
      <vt:lpstr>PowerPoint Presentation</vt:lpstr>
      <vt:lpstr>PowerPoint Presentation</vt:lpstr>
    </vt:vector>
  </TitlesOfParts>
  <Company>BCR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Liesbet</dc:creator>
  <cp:lastModifiedBy>Chris Matthews</cp:lastModifiedBy>
  <cp:revision>77</cp:revision>
  <dcterms:created xsi:type="dcterms:W3CDTF">2013-01-16T08:15:57Z</dcterms:created>
  <dcterms:modified xsi:type="dcterms:W3CDTF">2014-08-04T11:19:24Z</dcterms:modified>
</cp:coreProperties>
</file>