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f" ContentType="image/tiff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64" r:id="rId4"/>
    <p:sldId id="261" r:id="rId5"/>
    <p:sldId id="265" r:id="rId6"/>
    <p:sldId id="257" r:id="rId7"/>
    <p:sldId id="258" r:id="rId8"/>
    <p:sldId id="259" r:id="rId9"/>
    <p:sldId id="260" r:id="rId10"/>
    <p:sldId id="266" r:id="rId11"/>
  </p:sldIdLst>
  <p:sldSz cx="9144000" cy="6858000" type="screen4x3"/>
  <p:notesSz cx="9939338" cy="6807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19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0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9992" y="0"/>
            <a:ext cx="4307046" cy="340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0099E-4F49-4BD3-A1DE-51EACE083233}" type="datetimeFigureOut">
              <a:rPr lang="en-IE" smtClean="0"/>
              <a:pPr/>
              <a:t>04/08/2014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65659"/>
            <a:ext cx="4307046" cy="3403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9992" y="6465659"/>
            <a:ext cx="4307046" cy="3403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CDE7F-8D6E-4300-95FF-1125BE583E4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62303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0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9992" y="0"/>
            <a:ext cx="4307046" cy="340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B73943-DAF9-491D-880E-FB87D0C468C1}" type="datetimeFigureOut">
              <a:rPr lang="en-IE" smtClean="0"/>
              <a:pPr/>
              <a:t>04/08/2014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7075" y="511175"/>
            <a:ext cx="3405188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934" y="3233420"/>
            <a:ext cx="7951470" cy="3063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65659"/>
            <a:ext cx="4307046" cy="3403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9992" y="6465659"/>
            <a:ext cx="4307046" cy="3403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13993-A924-4647-873F-38F420984FE4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40572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13993-A924-4647-873F-38F420984FE4}" type="slidenum">
              <a:rPr lang="en-IE" smtClean="0"/>
              <a:pPr/>
              <a:t>1</a:t>
            </a:fld>
            <a:endParaRPr lang="en-I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13993-A924-4647-873F-38F420984FE4}" type="slidenum">
              <a:rPr lang="en-IE" smtClean="0"/>
              <a:pPr/>
              <a:t>10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13993-A924-4647-873F-38F420984FE4}" type="slidenum">
              <a:rPr lang="en-IE" smtClean="0"/>
              <a:pPr/>
              <a:t>2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13993-A924-4647-873F-38F420984FE4}" type="slidenum">
              <a:rPr lang="en-IE" smtClean="0"/>
              <a:pPr/>
              <a:t>3</a:t>
            </a:fld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13993-A924-4647-873F-38F420984FE4}" type="slidenum">
              <a:rPr lang="en-IE" smtClean="0"/>
              <a:pPr/>
              <a:t>4</a:t>
            </a:fld>
            <a:endParaRPr lang="en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13993-A924-4647-873F-38F420984FE4}" type="slidenum">
              <a:rPr lang="en-IE" smtClean="0"/>
              <a:pPr/>
              <a:t>5</a:t>
            </a:fld>
            <a:endParaRPr lang="en-I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13993-A924-4647-873F-38F420984FE4}" type="slidenum">
              <a:rPr lang="en-IE" smtClean="0"/>
              <a:pPr/>
              <a:t>6</a:t>
            </a:fld>
            <a:endParaRPr lang="en-I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13993-A924-4647-873F-38F420984FE4}" type="slidenum">
              <a:rPr lang="en-IE" smtClean="0"/>
              <a:pPr/>
              <a:t>7</a:t>
            </a:fld>
            <a:endParaRPr lang="en-I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13993-A924-4647-873F-38F420984FE4}" type="slidenum">
              <a:rPr lang="en-IE" smtClean="0"/>
              <a:pPr/>
              <a:t>8</a:t>
            </a:fld>
            <a:endParaRPr lang="en-I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13993-A924-4647-873F-38F420984FE4}" type="slidenum">
              <a:rPr lang="en-IE" smtClean="0"/>
              <a:pPr/>
              <a:t>9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731A5EC-5FB3-489E-8C5A-0B96956D0AD9}" type="datetimeFigureOut">
              <a:rPr lang="en-IE" smtClean="0"/>
              <a:pPr/>
              <a:t>04/08/2014</a:t>
            </a:fld>
            <a:endParaRPr lang="en-I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I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765D68-8826-4DB2-A9E1-E860D65FD2E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A5EC-5FB3-489E-8C5A-0B96956D0AD9}" type="datetimeFigureOut">
              <a:rPr lang="en-IE" smtClean="0"/>
              <a:pPr/>
              <a:t>04/08/2014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5D68-8826-4DB2-A9E1-E860D65FD2E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731A5EC-5FB3-489E-8C5A-0B96956D0AD9}" type="datetimeFigureOut">
              <a:rPr lang="en-IE" smtClean="0"/>
              <a:pPr/>
              <a:t>04/08/2014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IE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8765D68-8826-4DB2-A9E1-E860D65FD2E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A5EC-5FB3-489E-8C5A-0B96956D0AD9}" type="datetimeFigureOut">
              <a:rPr lang="en-IE" smtClean="0"/>
              <a:pPr/>
              <a:t>04/08/2014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765D68-8826-4DB2-A9E1-E860D65FD2E5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A5EC-5FB3-489E-8C5A-0B96956D0AD9}" type="datetimeFigureOut">
              <a:rPr lang="en-IE" smtClean="0"/>
              <a:pPr/>
              <a:t>04/08/2014</a:t>
            </a:fld>
            <a:endParaRPr lang="en-IE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8765D68-8826-4DB2-A9E1-E860D65FD2E5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731A5EC-5FB3-489E-8C5A-0B96956D0AD9}" type="datetimeFigureOut">
              <a:rPr lang="en-IE" smtClean="0"/>
              <a:pPr/>
              <a:t>04/08/2014</a:t>
            </a:fld>
            <a:endParaRPr lang="en-I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8765D68-8826-4DB2-A9E1-E860D65FD2E5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731A5EC-5FB3-489E-8C5A-0B96956D0AD9}" type="datetimeFigureOut">
              <a:rPr lang="en-IE" smtClean="0"/>
              <a:pPr/>
              <a:t>04/08/2014</a:t>
            </a:fld>
            <a:endParaRPr lang="en-IE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8765D68-8826-4DB2-A9E1-E860D65FD2E5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IE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A5EC-5FB3-489E-8C5A-0B96956D0AD9}" type="datetimeFigureOut">
              <a:rPr lang="en-IE" smtClean="0"/>
              <a:pPr/>
              <a:t>04/08/2014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765D68-8826-4DB2-A9E1-E860D65FD2E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A5EC-5FB3-489E-8C5A-0B96956D0AD9}" type="datetimeFigureOut">
              <a:rPr lang="en-IE" smtClean="0"/>
              <a:pPr/>
              <a:t>04/08/2014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765D68-8826-4DB2-A9E1-E860D65FD2E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A5EC-5FB3-489E-8C5A-0B96956D0AD9}" type="datetimeFigureOut">
              <a:rPr lang="en-IE" smtClean="0"/>
              <a:pPr/>
              <a:t>04/08/2014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765D68-8826-4DB2-A9E1-E860D65FD2E5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731A5EC-5FB3-489E-8C5A-0B96956D0AD9}" type="datetimeFigureOut">
              <a:rPr lang="en-IE" smtClean="0"/>
              <a:pPr/>
              <a:t>04/08/2014</a:t>
            </a:fld>
            <a:endParaRPr lang="en-IE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8765D68-8826-4DB2-A9E1-E860D65FD2E5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731A5EC-5FB3-489E-8C5A-0B96956D0AD9}" type="datetimeFigureOut">
              <a:rPr lang="en-IE" smtClean="0"/>
              <a:pPr/>
              <a:t>04/08/2014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E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8765D68-8826-4DB2-A9E1-E860D65FD2E5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4" Type="http://schemas.openxmlformats.org/officeDocument/2006/relationships/image" Target="../media/image6.tiff"/><Relationship Id="rId5" Type="http://schemas.openxmlformats.org/officeDocument/2006/relationships/image" Target="../media/image7.tif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National Cancer Registry</a:t>
            </a:r>
            <a:br>
              <a:rPr lang="en-IE" dirty="0" smtClean="0"/>
            </a:br>
            <a:r>
              <a:rPr lang="en-IE" dirty="0" smtClean="0"/>
              <a:t>Ireland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516216" cy="1098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NCRI.GIF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6256" y="5661248"/>
            <a:ext cx="2051720" cy="101851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Thank you</a:t>
            </a:r>
            <a:endParaRPr lang="en-IE" dirty="0"/>
          </a:p>
        </p:txBody>
      </p:sp>
      <p:pic>
        <p:nvPicPr>
          <p:cNvPr id="5" name="Picture 4" descr="CO000531.TIF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84784"/>
            <a:ext cx="3335808" cy="5373216"/>
          </a:xfrm>
          <a:prstGeom prst="rect">
            <a:avLst/>
          </a:prstGeom>
        </p:spPr>
      </p:pic>
      <p:pic>
        <p:nvPicPr>
          <p:cNvPr id="4" name="Content Placeholder 3" descr="CO000551.TIF"/>
          <p:cNvPicPr>
            <a:picLocks noGrp="1" noChangeAspect="1"/>
          </p:cNvPicPr>
          <p:nvPr>
            <p:ph sz="quarter" idx="1"/>
          </p:nvPr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31392" y="1484783"/>
            <a:ext cx="3269160" cy="5373217"/>
          </a:xfrm>
        </p:spPr>
      </p:pic>
      <p:pic>
        <p:nvPicPr>
          <p:cNvPr id="7" name="Picture 6" descr="CO000530.TIF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96136" y="1484783"/>
            <a:ext cx="3353400" cy="537321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Basic registration dataset</a:t>
            </a:r>
            <a:endParaRPr lang="en-I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9512" y="1556794"/>
          <a:ext cx="8568953" cy="4968548"/>
        </p:xfrm>
        <a:graphic>
          <a:graphicData uri="http://schemas.openxmlformats.org/drawingml/2006/table">
            <a:tbl>
              <a:tblPr bandRow="1">
                <a:tableStyleId>{B301B821-A1FF-4177-AEE7-76D212191A09}</a:tableStyleId>
              </a:tblPr>
              <a:tblGrid>
                <a:gridCol w="2858602"/>
                <a:gridCol w="1429302"/>
                <a:gridCol w="1429302"/>
                <a:gridCol w="2851747"/>
              </a:tblGrid>
              <a:tr h="1910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</a:rPr>
                        <a:t>Patient data</a:t>
                      </a:r>
                      <a:endParaRPr lang="en-IE" sz="12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</a:rPr>
                        <a:t>Cancer data</a:t>
                      </a:r>
                      <a:endParaRPr lang="en-IE" sz="12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</a:rPr>
                        <a:t>Treatment and follow up</a:t>
                      </a:r>
                      <a:endParaRPr lang="en-IE" sz="12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910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</a:rPr>
                        <a:t>registration number</a:t>
                      </a:r>
                      <a:endParaRPr lang="en-IE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+mj-lt"/>
                        </a:rPr>
                        <a:t>tumour</a:t>
                      </a:r>
                      <a:r>
                        <a:rPr lang="en-US" sz="1200" dirty="0">
                          <a:latin typeface="+mj-lt"/>
                        </a:rPr>
                        <a:t> id</a:t>
                      </a:r>
                      <a:endParaRPr lang="en-IE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</a:rPr>
                        <a:t>treatment id</a:t>
                      </a:r>
                      <a:endParaRPr lang="en-IE" sz="1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910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200">
                          <a:latin typeface="+mj-lt"/>
                        </a:rPr>
                        <a:t>year of registration</a:t>
                      </a:r>
                      <a:endParaRPr lang="en-IE" sz="1200">
                        <a:latin typeface="+mj-lt"/>
                      </a:endParaRPr>
                    </a:p>
                  </a:txBody>
                  <a:tcPr marL="61164" marR="6116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</a:rPr>
                        <a:t>topography code(ICDO3)</a:t>
                      </a:r>
                      <a:endParaRPr lang="en-IE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</a:rPr>
                        <a:t>treatment code (ICD9CM)</a:t>
                      </a:r>
                      <a:endParaRPr lang="en-IE" sz="1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910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200">
                          <a:latin typeface="+mj-lt"/>
                        </a:rPr>
                        <a:t>user code</a:t>
                      </a:r>
                      <a:endParaRPr lang="en-IE" sz="1200">
                        <a:latin typeface="+mj-lt"/>
                      </a:endParaRPr>
                    </a:p>
                  </a:txBody>
                  <a:tcPr marL="61164" marR="6116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</a:rPr>
                        <a:t>morphology code(ICDO3)</a:t>
                      </a:r>
                      <a:endParaRPr lang="en-IE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</a:rPr>
                        <a:t>oncology drug (from 2012)</a:t>
                      </a:r>
                      <a:endParaRPr lang="en-IE" sz="1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910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200">
                          <a:latin typeface="+mj-lt"/>
                        </a:rPr>
                        <a:t>firstname</a:t>
                      </a:r>
                      <a:endParaRPr lang="en-IE" sz="1200">
                        <a:latin typeface="+mj-lt"/>
                      </a:endParaRPr>
                    </a:p>
                  </a:txBody>
                  <a:tcPr marL="61164" marR="6116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</a:rPr>
                        <a:t>date of incidence</a:t>
                      </a:r>
                      <a:endParaRPr lang="en-IE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</a:rPr>
                        <a:t>date of commencement</a:t>
                      </a:r>
                      <a:endParaRPr lang="en-IE" sz="1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910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200">
                          <a:latin typeface="+mj-lt"/>
                        </a:rPr>
                        <a:t>firstname2</a:t>
                      </a:r>
                      <a:endParaRPr lang="en-IE" sz="1200">
                        <a:latin typeface="+mj-lt"/>
                      </a:endParaRPr>
                    </a:p>
                  </a:txBody>
                  <a:tcPr marL="61164" marR="6116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</a:rPr>
                        <a:t>age at incidence</a:t>
                      </a:r>
                      <a:endParaRPr lang="en-IE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</a:rPr>
                        <a:t>topography code (ICDO3)</a:t>
                      </a:r>
                      <a:endParaRPr lang="en-IE" sz="1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910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200">
                          <a:latin typeface="+mj-lt"/>
                        </a:rPr>
                        <a:t>surname</a:t>
                      </a:r>
                      <a:endParaRPr lang="en-IE" sz="1200">
                        <a:latin typeface="+mj-lt"/>
                      </a:endParaRPr>
                    </a:p>
                  </a:txBody>
                  <a:tcPr marL="61164" marR="6116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</a:rPr>
                        <a:t>grade</a:t>
                      </a:r>
                      <a:endParaRPr lang="en-IE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</a:rPr>
                        <a:t>hospital id</a:t>
                      </a:r>
                      <a:endParaRPr lang="en-IE" sz="1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910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200">
                          <a:latin typeface="+mj-lt"/>
                        </a:rPr>
                        <a:t>date of birth</a:t>
                      </a:r>
                      <a:endParaRPr lang="en-IE" sz="1200">
                        <a:latin typeface="+mj-lt"/>
                      </a:endParaRPr>
                    </a:p>
                  </a:txBody>
                  <a:tcPr marL="61164" marR="6116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</a:rPr>
                        <a:t>method of diagnosis</a:t>
                      </a:r>
                      <a:endParaRPr lang="en-IE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</a:rPr>
                        <a:t>mrn</a:t>
                      </a:r>
                      <a:endParaRPr lang="en-IE" sz="1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910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200">
                          <a:latin typeface="+mj-lt"/>
                        </a:rPr>
                        <a:t>year of birth</a:t>
                      </a:r>
                      <a:endParaRPr lang="en-IE" sz="1200">
                        <a:latin typeface="+mj-lt"/>
                      </a:endParaRPr>
                    </a:p>
                  </a:txBody>
                  <a:tcPr marL="61164" marR="6116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</a:rPr>
                        <a:t>microscopic verification of diagnosis</a:t>
                      </a:r>
                      <a:endParaRPr lang="en-IE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</a:rPr>
                        <a:t>consultant id</a:t>
                      </a:r>
                      <a:endParaRPr lang="en-IE" sz="1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910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200">
                          <a:latin typeface="+mj-lt"/>
                        </a:rPr>
                        <a:t>sex</a:t>
                      </a:r>
                      <a:endParaRPr lang="en-IE" sz="1200">
                        <a:latin typeface="+mj-lt"/>
                      </a:endParaRPr>
                    </a:p>
                  </a:txBody>
                  <a:tcPr marL="61164" marR="6116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</a:rPr>
                        <a:t>method of presentation</a:t>
                      </a:r>
                      <a:endParaRPr lang="en-IE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</a:rPr>
                        <a:t>admission type</a:t>
                      </a:r>
                      <a:endParaRPr lang="en-IE" sz="1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910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200">
                          <a:latin typeface="+mj-lt"/>
                        </a:rPr>
                        <a:t>main address</a:t>
                      </a:r>
                      <a:endParaRPr lang="en-IE" sz="1200">
                        <a:latin typeface="+mj-lt"/>
                      </a:endParaRPr>
                    </a:p>
                  </a:txBody>
                  <a:tcPr marL="61164" marR="6116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</a:rPr>
                        <a:t>side</a:t>
                      </a:r>
                      <a:endParaRPr lang="en-IE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</a:rPr>
                        <a:t>purpose of treatment</a:t>
                      </a:r>
                      <a:endParaRPr lang="en-IE" sz="1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910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200">
                          <a:latin typeface="+mj-lt"/>
                        </a:rPr>
                        <a:t>whose occupation</a:t>
                      </a:r>
                      <a:endParaRPr lang="en-IE" sz="1200">
                        <a:latin typeface="+mj-lt"/>
                      </a:endParaRPr>
                    </a:p>
                  </a:txBody>
                  <a:tcPr marL="61164" marR="6116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</a:rPr>
                        <a:t>pathology lab</a:t>
                      </a:r>
                      <a:endParaRPr lang="en-IE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</a:rPr>
                        <a:t>Metastasis data</a:t>
                      </a:r>
                      <a:endParaRPr lang="en-IE" sz="12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910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200">
                          <a:latin typeface="+mj-lt"/>
                        </a:rPr>
                        <a:t>SOC code</a:t>
                      </a:r>
                      <a:endParaRPr lang="en-IE" sz="1200">
                        <a:latin typeface="+mj-lt"/>
                      </a:endParaRPr>
                    </a:p>
                  </a:txBody>
                  <a:tcPr marL="61164" marR="6116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</a:rPr>
                        <a:t>pathologist id</a:t>
                      </a:r>
                      <a:endParaRPr lang="en-IE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</a:rPr>
                        <a:t>metastasis id</a:t>
                      </a:r>
                      <a:endParaRPr lang="en-IE" sz="1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910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200">
                          <a:latin typeface="+mj-lt"/>
                        </a:rPr>
                        <a:t>occupational  status</a:t>
                      </a:r>
                      <a:endParaRPr lang="en-IE" sz="1200">
                        <a:latin typeface="+mj-lt"/>
                      </a:endParaRPr>
                    </a:p>
                  </a:txBody>
                  <a:tcPr marL="61164" marR="6116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</a:rPr>
                        <a:t>histology lab number</a:t>
                      </a:r>
                      <a:endParaRPr lang="en-IE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</a:rPr>
                        <a:t>topography code (ICDO3)</a:t>
                      </a:r>
                      <a:endParaRPr lang="en-IE" sz="1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910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200">
                          <a:latin typeface="+mj-lt"/>
                        </a:rPr>
                        <a:t>marital status</a:t>
                      </a:r>
                      <a:endParaRPr lang="en-IE" sz="1200">
                        <a:latin typeface="+mj-lt"/>
                      </a:endParaRPr>
                    </a:p>
                  </a:txBody>
                  <a:tcPr marL="61164" marR="6116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</a:rPr>
                        <a:t>histology date</a:t>
                      </a:r>
                      <a:endParaRPr lang="en-IE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</a:rPr>
                        <a:t>date of diagnosis of metastases</a:t>
                      </a:r>
                      <a:endParaRPr lang="en-IE" sz="1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910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200">
                          <a:latin typeface="+mj-lt"/>
                        </a:rPr>
                        <a:t>smoker</a:t>
                      </a:r>
                      <a:endParaRPr lang="en-IE" sz="1200">
                        <a:latin typeface="+mj-lt"/>
                      </a:endParaRPr>
                    </a:p>
                  </a:txBody>
                  <a:tcPr marL="61164" marR="6116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</a:rPr>
                        <a:t>staging site</a:t>
                      </a:r>
                      <a:endParaRPr lang="en-IE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910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200">
                          <a:latin typeface="+mj-lt"/>
                        </a:rPr>
                        <a:t>dead</a:t>
                      </a:r>
                      <a:endParaRPr lang="en-IE" sz="1200">
                        <a:latin typeface="+mj-lt"/>
                      </a:endParaRPr>
                    </a:p>
                  </a:txBody>
                  <a:tcPr marL="61164" marR="6116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+mj-lt"/>
                        </a:rPr>
                        <a:t>tumour</a:t>
                      </a:r>
                      <a:r>
                        <a:rPr lang="en-US" sz="1200" dirty="0">
                          <a:latin typeface="+mj-lt"/>
                        </a:rPr>
                        <a:t> size c</a:t>
                      </a:r>
                      <a:endParaRPr lang="en-IE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+mj-lt"/>
                        </a:rPr>
                        <a:t>tumour</a:t>
                      </a:r>
                      <a:r>
                        <a:rPr lang="en-US" sz="1200" dirty="0">
                          <a:latin typeface="+mj-lt"/>
                        </a:rPr>
                        <a:t> size p</a:t>
                      </a:r>
                      <a:endParaRPr lang="en-IE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910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200">
                          <a:latin typeface="+mj-lt"/>
                        </a:rPr>
                        <a:t>date of death</a:t>
                      </a:r>
                      <a:endParaRPr lang="en-IE" sz="1200">
                        <a:latin typeface="+mj-lt"/>
                      </a:endParaRPr>
                    </a:p>
                  </a:txBody>
                  <a:tcPr marL="61164" marR="6116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</a:rPr>
                        <a:t>clinical stage T</a:t>
                      </a:r>
                      <a:endParaRPr lang="en-IE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</a:rPr>
                        <a:t>path stage T</a:t>
                      </a:r>
                      <a:endParaRPr lang="en-IE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910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200">
                          <a:latin typeface="+mj-lt"/>
                        </a:rPr>
                        <a:t>cause of death</a:t>
                      </a:r>
                      <a:endParaRPr lang="en-IE" sz="1200">
                        <a:latin typeface="+mj-lt"/>
                      </a:endParaRPr>
                    </a:p>
                  </a:txBody>
                  <a:tcPr marL="61164" marR="6116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</a:rPr>
                        <a:t>clinical stage N</a:t>
                      </a:r>
                      <a:endParaRPr lang="en-IE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</a:rPr>
                        <a:t>path stage N</a:t>
                      </a:r>
                      <a:endParaRPr lang="en-IE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+mj-lt"/>
                        <a:ea typeface="Arial Japanese"/>
                        <a:cs typeface="Arial Japanese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910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200">
                          <a:latin typeface="+mj-lt"/>
                        </a:rPr>
                        <a:t>death certificate number</a:t>
                      </a:r>
                      <a:endParaRPr lang="en-IE" sz="1200">
                        <a:latin typeface="+mj-lt"/>
                      </a:endParaRPr>
                    </a:p>
                  </a:txBody>
                  <a:tcPr marL="61164" marR="6116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</a:rPr>
                        <a:t>clinical stage M</a:t>
                      </a:r>
                      <a:endParaRPr lang="en-IE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</a:rPr>
                        <a:t>path stage M</a:t>
                      </a:r>
                      <a:endParaRPr lang="en-IE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910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200">
                          <a:latin typeface="+mj-lt"/>
                        </a:rPr>
                        <a:t>date of death</a:t>
                      </a:r>
                      <a:endParaRPr lang="en-IE" sz="1200">
                        <a:latin typeface="+mj-lt"/>
                      </a:endParaRPr>
                    </a:p>
                  </a:txBody>
                  <a:tcPr marL="61164" marR="6116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</a:rPr>
                        <a:t>TNM summary</a:t>
                      </a:r>
                      <a:endParaRPr lang="en-IE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910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200">
                          <a:latin typeface="+mj-lt"/>
                        </a:rPr>
                        <a:t>underlying cause of death</a:t>
                      </a:r>
                      <a:endParaRPr lang="en-IE" sz="1200">
                        <a:latin typeface="+mj-lt"/>
                      </a:endParaRPr>
                    </a:p>
                  </a:txBody>
                  <a:tcPr marL="61164" marR="6116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</a:rPr>
                        <a:t>confidence T</a:t>
                      </a:r>
                      <a:endParaRPr lang="en-IE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910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200">
                          <a:latin typeface="+mj-lt"/>
                        </a:rPr>
                        <a:t>other conditions present</a:t>
                      </a:r>
                      <a:endParaRPr lang="en-IE" sz="1200">
                        <a:latin typeface="+mj-lt"/>
                      </a:endParaRPr>
                    </a:p>
                  </a:txBody>
                  <a:tcPr marL="61164" marR="6116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</a:rPr>
                        <a:t>confidence N</a:t>
                      </a:r>
                      <a:endParaRPr lang="en-IE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910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200">
                          <a:latin typeface="+mj-lt"/>
                        </a:rPr>
                        <a:t>place of death</a:t>
                      </a:r>
                      <a:endParaRPr lang="en-IE" sz="1200">
                        <a:latin typeface="+mj-lt"/>
                      </a:endParaRPr>
                    </a:p>
                  </a:txBody>
                  <a:tcPr marL="61164" marR="6116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</a:rPr>
                        <a:t>confidence M</a:t>
                      </a:r>
                      <a:endParaRPr lang="en-IE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910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US" sz="1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</a:rPr>
                        <a:t>residual disease</a:t>
                      </a:r>
                      <a:endParaRPr lang="en-IE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E" sz="1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910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US" sz="1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</a:rPr>
                        <a:t>first recurrence date</a:t>
                      </a:r>
                      <a:endParaRPr lang="en-IE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Sources of data for the project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E" dirty="0" smtClean="0"/>
              <a:t>Basic registration dataset</a:t>
            </a:r>
          </a:p>
          <a:p>
            <a:r>
              <a:rPr lang="en-IE" dirty="0" smtClean="0"/>
              <a:t>Hospital discharge records (public hospitals only)</a:t>
            </a:r>
          </a:p>
          <a:p>
            <a:pPr lvl="1"/>
            <a:r>
              <a:rPr lang="en-IE" dirty="0" smtClean="0"/>
              <a:t>Diagnoses and procedures</a:t>
            </a:r>
          </a:p>
          <a:p>
            <a:r>
              <a:rPr lang="en-IE" dirty="0" smtClean="0"/>
              <a:t>Histopathology records (online in all hospitals)</a:t>
            </a:r>
          </a:p>
          <a:p>
            <a:r>
              <a:rPr lang="en-IE" dirty="0" smtClean="0"/>
              <a:t>Imaging (online in all hospitals)</a:t>
            </a:r>
          </a:p>
          <a:p>
            <a:pPr lvl="1"/>
            <a:r>
              <a:rPr lang="en-IE" dirty="0" smtClean="0"/>
              <a:t>X-rays, scans, MRI etc</a:t>
            </a:r>
          </a:p>
          <a:p>
            <a:r>
              <a:rPr lang="en-IE" dirty="0" smtClean="0"/>
              <a:t>Patient medical notes (limited availability)</a:t>
            </a:r>
          </a:p>
          <a:p>
            <a:pPr lvl="1"/>
            <a:r>
              <a:rPr lang="en-IE" dirty="0" err="1" smtClean="0"/>
              <a:t>Targetted</a:t>
            </a:r>
            <a:r>
              <a:rPr lang="en-IE" dirty="0" smtClean="0"/>
              <a:t> therapy, immunotherapy, serum markers</a:t>
            </a:r>
            <a:endParaRPr lang="en-I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General findings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E" dirty="0" smtClean="0"/>
              <a:t>Almost all of the items are currently registered by us.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 smtClean="0"/>
              <a:t>For some items which we do not register, we will need to go back to the patient record. These are often not available more than a year after the patient was discharged.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 smtClean="0"/>
              <a:t>Precise definitions are required for some items e.g. which drugs are </a:t>
            </a:r>
            <a:r>
              <a:rPr lang="en-IE" dirty="0" err="1" smtClean="0"/>
              <a:t>targetted</a:t>
            </a:r>
            <a:r>
              <a:rPr lang="en-IE" dirty="0" smtClean="0"/>
              <a:t> therapy.</a:t>
            </a:r>
            <a:endParaRPr lang="en-I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Queries and comments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GEP NETs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IE" dirty="0" smtClean="0"/>
              <a:t>Invasive only? 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 smtClean="0"/>
              <a:t>How do we grade cancers where the grading given is inconsistent with the schema ? 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 smtClean="0"/>
              <a:t>Do we include carcinoid of appendix? 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 smtClean="0"/>
              <a:t>Items not currently collected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IE" dirty="0" smtClean="0"/>
              <a:t>Re-operation—only if cancer is present in the operation specimen; possibly retrievable in other ways.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IE" dirty="0" smtClean="0"/>
              <a:t>Targeted therapy—use, date ,hospital (need definition)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IE" dirty="0" smtClean="0"/>
              <a:t>Immunotherapy—date, use, hospital (need definition)</a:t>
            </a:r>
          </a:p>
          <a:p>
            <a:pPr marL="914400" lvl="1" indent="-514350">
              <a:buNone/>
            </a:pPr>
            <a:r>
              <a:rPr lang="en-IE" sz="2600" dirty="0" smtClean="0"/>
              <a:t>These are retrievable in theory but availability of notes varies.</a:t>
            </a:r>
          </a:p>
        </p:txBody>
      </p:sp>
      <p:pic>
        <p:nvPicPr>
          <p:cNvPr id="4" name="Picture 3" descr="NCRI.GIF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6256" y="188640"/>
            <a:ext cx="2051720" cy="101851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Limb sarcomas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IE" dirty="0" smtClean="0"/>
              <a:t>Include C47.1 C47.2 M-9540/3 (</a:t>
            </a:r>
            <a:r>
              <a:rPr lang="en-IE" dirty="0" err="1" smtClean="0"/>
              <a:t>neurilemmoma</a:t>
            </a:r>
            <a:r>
              <a:rPr lang="en-IE" dirty="0" smtClean="0"/>
              <a:t>)? 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 smtClean="0"/>
              <a:t>It does not seem from examining pathology reports that Irish pathologists use </a:t>
            </a:r>
            <a:r>
              <a:rPr lang="en-IE" dirty="0" err="1" smtClean="0"/>
              <a:t>Coindre</a:t>
            </a:r>
            <a:r>
              <a:rPr lang="en-IE" dirty="0" smtClean="0"/>
              <a:t>/</a:t>
            </a:r>
            <a:r>
              <a:rPr lang="en-IE" dirty="0" err="1" smtClean="0"/>
              <a:t>Trojani</a:t>
            </a:r>
            <a:r>
              <a:rPr lang="en-IE" dirty="0" smtClean="0"/>
              <a:t> system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 smtClean="0"/>
              <a:t>Biopsy revision requested—what does this mean? 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 smtClean="0"/>
              <a:t>Diagnosis changed after review Not available on database; final diagnosis only. May be possible to retrieve some information.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IE" dirty="0" smtClean="0"/>
              <a:t>Histological verification post surgery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IE" dirty="0" smtClean="0"/>
              <a:t>Difficult to interpret what this means—change in morphology code?.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 smtClean="0"/>
              <a:t>Items not currently collected 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 smtClean="0"/>
              <a:t>Targeted therapy-use, date ,hospital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IE" dirty="0" smtClean="0"/>
              <a:t>Other therapy—not in the detail specified . Definition incorrect (hospital of radiotherapy)</a:t>
            </a:r>
            <a:r>
              <a:rPr lang="en-IE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endParaRPr lang="en-IE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914400" lvl="1" indent="-514350">
              <a:buFont typeface="+mj-lt"/>
              <a:buAutoNum type="alphaLcPeriod"/>
            </a:pPr>
            <a:r>
              <a:rPr lang="en-IE" sz="2600" dirty="0" smtClean="0"/>
              <a:t>All items are retrievable in theory but availability of notes varies.</a:t>
            </a:r>
          </a:p>
          <a:p>
            <a:endParaRPr lang="en-IE" dirty="0"/>
          </a:p>
        </p:txBody>
      </p:sp>
      <p:pic>
        <p:nvPicPr>
          <p:cNvPr id="4" name="Picture 3" descr="NCRI.GIF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6256" y="188640"/>
            <a:ext cx="2051720" cy="101851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Testis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IE" dirty="0" smtClean="0"/>
              <a:t>Why so many morphologies? 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 smtClean="0"/>
              <a:t>Items not currently collected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IE" dirty="0" smtClean="0"/>
              <a:t>Serum markers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IE" dirty="0" smtClean="0"/>
              <a:t>Active surveillance: Difficult to pick up; may be </a:t>
            </a:r>
            <a:r>
              <a:rPr lang="en-IE" dirty="0" err="1" smtClean="0"/>
              <a:t>biassed</a:t>
            </a:r>
            <a:r>
              <a:rPr lang="en-IE" dirty="0" smtClean="0"/>
              <a:t>. Hospital of active surveillance is difficult to define.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IE" dirty="0" smtClean="0"/>
              <a:t>Immunotherapy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IE" dirty="0" smtClean="0"/>
              <a:t>Recurrence (some unsystematic data) </a:t>
            </a:r>
          </a:p>
          <a:p>
            <a:endParaRPr lang="en-IE" dirty="0"/>
          </a:p>
        </p:txBody>
      </p:sp>
      <p:pic>
        <p:nvPicPr>
          <p:cNvPr id="4" name="Picture 3" descr="NCRI.GIF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6256" y="188640"/>
            <a:ext cx="2051720" cy="101851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Head and neck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IE" dirty="0" smtClean="0"/>
              <a:t>C14.0 and C14.8 not included?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 smtClean="0"/>
              <a:t>Pattern of invasion? What does this mean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 smtClean="0"/>
              <a:t>Biopsy review—what does this mean?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IE" dirty="0" smtClean="0"/>
              <a:t>Items not currently collected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IE" dirty="0" smtClean="0"/>
              <a:t>HPV (only one code should be here, not 7 &amp; 8)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IE" dirty="0" smtClean="0"/>
              <a:t>Radiotherapy type—only from 1/1/2011</a:t>
            </a:r>
          </a:p>
          <a:p>
            <a:pPr marL="400050" lvl="1" indent="0">
              <a:buNone/>
            </a:pPr>
            <a:endParaRPr lang="en-IE" dirty="0"/>
          </a:p>
        </p:txBody>
      </p:sp>
      <p:pic>
        <p:nvPicPr>
          <p:cNvPr id="4" name="Picture 3" descr="NCRI.GIF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6256" y="188640"/>
            <a:ext cx="2051720" cy="101851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1524</TotalTime>
  <Words>619</Words>
  <Application>Microsoft Macintosh PowerPoint</Application>
  <PresentationFormat>On-screen Show (4:3)</PresentationFormat>
  <Paragraphs>130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National Cancer Registry Ireland</vt:lpstr>
      <vt:lpstr>Basic registration dataset</vt:lpstr>
      <vt:lpstr>Sources of data for the project</vt:lpstr>
      <vt:lpstr>General findings</vt:lpstr>
      <vt:lpstr>Queries and comments</vt:lpstr>
      <vt:lpstr>GEP NETs</vt:lpstr>
      <vt:lpstr>Limb sarcomas</vt:lpstr>
      <vt:lpstr>Testis</vt:lpstr>
      <vt:lpstr>Head and neck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Harry Comber</dc:creator>
  <cp:lastModifiedBy>Chris Matthews</cp:lastModifiedBy>
  <cp:revision>37</cp:revision>
  <dcterms:created xsi:type="dcterms:W3CDTF">2014-01-13T16:42:11Z</dcterms:created>
  <dcterms:modified xsi:type="dcterms:W3CDTF">2014-08-04T11:19:41Z</dcterms:modified>
</cp:coreProperties>
</file>