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342" r:id="rId4"/>
    <p:sldId id="307" r:id="rId5"/>
    <p:sldId id="312" r:id="rId6"/>
    <p:sldId id="313" r:id="rId7"/>
    <p:sldId id="341" r:id="rId8"/>
    <p:sldId id="340" r:id="rId9"/>
    <p:sldId id="282" r:id="rId10"/>
    <p:sldId id="285" r:id="rId11"/>
    <p:sldId id="331" r:id="rId12"/>
    <p:sldId id="339" r:id="rId13"/>
  </p:sldIdLst>
  <p:sldSz cx="9144000" cy="6858000" type="screen4x3"/>
  <p:notesSz cx="666273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4B2"/>
    <a:srgbClr val="D90071"/>
    <a:srgbClr val="006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4" autoAdjust="0"/>
  </p:normalViewPr>
  <p:slideViewPr>
    <p:cSldViewPr snapToGrid="0">
      <p:cViewPr varScale="1">
        <p:scale>
          <a:sx n="119" d="100"/>
          <a:sy n="119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8735-1E41-4EBD-B7E4-1852ED68AFEF}" type="datetimeFigureOut">
              <a:rPr lang="nl-NL" smtClean="0"/>
              <a:t>04/08/2014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2EC83-23D3-4BCA-B259-A91500DC91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3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0" y="0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0" y="9428583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0DA2C6-5EE1-479E-9221-B1110BB281C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97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 juli nieuwe schermen</a:t>
            </a:r>
          </a:p>
          <a:p>
            <a:r>
              <a:rPr lang="nl-NL" dirty="0" smtClean="0"/>
              <a:t>instructiesessie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DA2C6-5EE1-479E-9221-B1110BB281C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843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Eerst pilot</a:t>
            </a:r>
          </a:p>
          <a:p>
            <a:r>
              <a:rPr lang="nl-NL" dirty="0" smtClean="0"/>
              <a:t>Voor valideren</a:t>
            </a:r>
            <a:r>
              <a:rPr lang="nl-NL" baseline="0" dirty="0" smtClean="0"/>
              <a:t> gegevens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DA2C6-5EE1-479E-9221-B1110BB281C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98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49275" y="6630988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 tIns="0" rIns="0" bIns="0"/>
          <a:lstStyle/>
          <a:p>
            <a:pPr algn="r">
              <a:lnSpc>
                <a:spcPts val="100"/>
              </a:lnSpc>
              <a:defRPr/>
            </a:pPr>
            <a:fld id="{293A8016-5EDE-4627-BBFD-5A63D914371E}" type="slidenum">
              <a:rPr lang="nl-NL" sz="100"/>
              <a:pPr algn="r">
                <a:lnSpc>
                  <a:spcPts val="100"/>
                </a:lnSpc>
                <a:defRPr/>
              </a:pPr>
              <a:t>‹#›</a:t>
            </a:fld>
            <a:endParaRPr lang="nl-NL" sz="1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482725"/>
            <a:ext cx="7521575" cy="1035050"/>
          </a:xfrm>
        </p:spPr>
        <p:txBody>
          <a:bodyPr anchor="t"/>
          <a:lstStyle>
            <a:lvl1pPr>
              <a:lnSpc>
                <a:spcPts val="3500"/>
              </a:lnSpc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2693988"/>
            <a:ext cx="7521575" cy="1019175"/>
          </a:xfrm>
        </p:spPr>
        <p:txBody>
          <a:bodyPr/>
          <a:lstStyle>
            <a:lvl1pPr marL="0" indent="0">
              <a:buFont typeface="Arial" charset="0"/>
              <a:buNone/>
              <a:defRPr sz="3000"/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6725" y="746125"/>
            <a:ext cx="3427413" cy="476250"/>
          </a:xfrm>
        </p:spPr>
        <p:txBody>
          <a:bodyPr/>
          <a:lstStyle>
            <a:lvl1pPr>
              <a:lnSpc>
                <a:spcPts val="2500"/>
              </a:lnSpc>
              <a:defRPr sz="25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1963" y="6616700"/>
            <a:ext cx="71437" cy="714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7213" y="6634163"/>
            <a:ext cx="71437" cy="714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E2753E-1477-4F87-ABB2-02BD387A74E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18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9C7B-0313-4319-A167-46DF67951FB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2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54725" y="312738"/>
            <a:ext cx="1924050" cy="5530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77813" y="312738"/>
            <a:ext cx="5624512" cy="5530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EBAA-D217-48A1-AE0D-0C6E4AE4FD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329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12738"/>
            <a:ext cx="6010275" cy="7556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77813" y="1381125"/>
            <a:ext cx="7700962" cy="21542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77813" y="3687763"/>
            <a:ext cx="7700962" cy="21558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92C4A-BD04-4A80-9A4A-8C3CBD578FE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57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49275" y="6630988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 tIns="0" rIns="0" bIns="0"/>
          <a:lstStyle/>
          <a:p>
            <a:pPr algn="r">
              <a:lnSpc>
                <a:spcPts val="100"/>
              </a:lnSpc>
              <a:defRPr/>
            </a:pPr>
            <a:fld id="{48B56A88-5D0B-4558-82ED-77242236C402}" type="slidenum">
              <a:rPr lang="nl-NL" sz="100"/>
              <a:pPr algn="r">
                <a:lnSpc>
                  <a:spcPts val="100"/>
                </a:lnSpc>
                <a:defRPr/>
              </a:pPr>
              <a:t>‹#›</a:t>
            </a:fld>
            <a:endParaRPr lang="nl-NL" sz="1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6725" y="1482725"/>
            <a:ext cx="7521575" cy="1035050"/>
          </a:xfrm>
        </p:spPr>
        <p:txBody>
          <a:bodyPr anchor="t"/>
          <a:lstStyle>
            <a:lvl1pPr>
              <a:lnSpc>
                <a:spcPts val="3500"/>
              </a:lnSpc>
              <a:defRPr sz="3500" b="1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6725" y="2693988"/>
            <a:ext cx="7521575" cy="1019175"/>
          </a:xfrm>
        </p:spPr>
        <p:txBody>
          <a:bodyPr/>
          <a:lstStyle>
            <a:lvl1pPr marL="0" indent="0">
              <a:buFont typeface="Arial" charset="0"/>
              <a:buNone/>
              <a:defRPr sz="3000">
                <a:solidFill>
                  <a:srgbClr val="006D8C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92150" y="6619875"/>
            <a:ext cx="71438" cy="714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61963" y="6616700"/>
            <a:ext cx="71437" cy="714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7213" y="6634163"/>
            <a:ext cx="71437" cy="714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BFA3C3-CA39-41D8-A78D-34D3D76FB60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929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82545-93AA-4EC6-8E59-EBAF71B595E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026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B4ABD-61E0-40FB-A47E-3E25EBF26CC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4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77813" y="1381125"/>
            <a:ext cx="3773487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03700" y="1381125"/>
            <a:ext cx="3775075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D9EC-78AD-46E3-B2F7-EBBFEADDD4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821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82A-B74D-4041-8440-420349A2322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051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F707-C341-46C9-A94B-007F9A082BA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957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5E04-02F7-48DC-B3EB-A63013FBC89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12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3F1C6-A379-4FAA-B829-F4701C2405C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870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249D7-0702-4131-A3EB-A6095AEE152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0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DE546-AB19-40F6-8196-21C96D26D67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507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F2DB-FA3C-4102-8461-C4FFB854301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417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54725" y="312738"/>
            <a:ext cx="1924050" cy="5530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77813" y="312738"/>
            <a:ext cx="5624512" cy="5530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301-42CC-4A3D-89EF-966E7321815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86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4C884-8D82-4426-824C-9C4C8AE0184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3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77813" y="1381125"/>
            <a:ext cx="3773487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03700" y="1381125"/>
            <a:ext cx="3775075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4B8C-4C23-48B7-A430-D8CC2D70E60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00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C425-025F-4471-8B23-B2E5D909A5A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7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7192C-B0D3-4A74-8003-5BB4DE35E74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08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C49F-4AB7-4F1F-B093-426CE4B9A2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9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FEC2-1403-45F5-9815-042FD249DDE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40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4967-04A0-4F05-897D-61A0C07F3BC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41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12738"/>
            <a:ext cx="60102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381125"/>
            <a:ext cx="7700962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6725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4675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500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fld id="{B35236AE-8DE3-4C3B-88A5-218261E8F6A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9pPr>
    </p:titleStyle>
    <p:bodyStyle>
      <a:lvl1pPr marL="184150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211138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SzPct val="110000"/>
        <a:buFont typeface="Arial" charset="0"/>
        <a:buChar char="-"/>
        <a:defRPr sz="2500">
          <a:solidFill>
            <a:schemeClr val="tx1"/>
          </a:solidFill>
          <a:latin typeface="+mn-lt"/>
        </a:defRPr>
      </a:lvl2pPr>
      <a:lvl3pPr marL="590550" indent="-192088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3pPr>
      <a:lvl4pPr marL="793750" indent="-201613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4pPr>
      <a:lvl5pPr marL="979488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5pPr>
      <a:lvl6pPr marL="1436688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6pPr>
      <a:lvl7pPr marL="1893888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7pPr>
      <a:lvl8pPr marL="2351088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8pPr>
      <a:lvl9pPr marL="2808288" indent="-18415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12738"/>
            <a:ext cx="60102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381125"/>
            <a:ext cx="7700962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6725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4675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500" y="6786563"/>
            <a:ext cx="71438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00"/>
              </a:lnSpc>
              <a:defRPr sz="100" smtClean="0"/>
            </a:lvl1pPr>
          </a:lstStyle>
          <a:p>
            <a:pPr>
              <a:defRPr/>
            </a:pPr>
            <a:fld id="{FB369ADA-4D21-4C85-B0D5-5315F9298E3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9pPr>
    </p:titleStyle>
    <p:bodyStyle>
      <a:lvl1pPr marL="184150" indent="-18415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211138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buSzPct val="110000"/>
        <a:buFont typeface="Arial" charset="0"/>
        <a:buChar char="-"/>
        <a:defRPr sz="2500">
          <a:solidFill>
            <a:schemeClr val="tx1"/>
          </a:solidFill>
          <a:latin typeface="+mn-lt"/>
        </a:defRPr>
      </a:lvl2pPr>
      <a:lvl3pPr marL="590550" indent="-192088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3pPr>
      <a:lvl4pPr marL="793750" indent="-201613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4pPr>
      <a:lvl5pPr marL="979488" indent="-184150"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5pPr>
      <a:lvl6pPr marL="1436688" indent="-184150" algn="l" rtl="0" fontAlgn="base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6pPr>
      <a:lvl7pPr marL="1893888" indent="-184150" algn="l" rtl="0" fontAlgn="base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7pPr>
      <a:lvl8pPr marL="2351088" indent="-184150" algn="l" rtl="0" fontAlgn="base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8pPr>
      <a:lvl9pPr marL="2808288" indent="-184150" algn="l" rtl="0" fontAlgn="base">
        <a:lnSpc>
          <a:spcPts val="3500"/>
        </a:lnSpc>
        <a:spcBef>
          <a:spcPct val="0"/>
        </a:spcBef>
        <a:spcAft>
          <a:spcPct val="0"/>
        </a:spcAft>
        <a:buFont typeface="Arial" charset="0"/>
        <a:buChar char="-"/>
        <a:defRPr sz="2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10.jp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 smtClean="0">
                <a:solidFill>
                  <a:schemeClr val="tx2"/>
                </a:solidFill>
              </a:rPr>
              <a:t>Januari 2014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Via Beeld| Koptekst en voettekst kunt u deze tekst wijzigen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2634E2-4A98-4802-94BE-B858392A0614}" type="slidenum">
              <a:rPr lang="nl-NL"/>
              <a:pPr eaLnBrk="1" hangingPunct="1"/>
              <a:t>1</a:t>
            </a:fld>
            <a:endParaRPr lang="nl-NL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05240"/>
            <a:ext cx="7521575" cy="1035050"/>
          </a:xfrm>
        </p:spPr>
        <p:txBody>
          <a:bodyPr/>
          <a:lstStyle/>
          <a:p>
            <a:r>
              <a:rPr lang="en-GB" dirty="0" smtClean="0"/>
              <a:t>Workflow of the Netherlands Cancer Registry</a:t>
            </a:r>
            <a:endParaRPr lang="nl-NL" b="0" dirty="0" smtClean="0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466724" y="3970338"/>
            <a:ext cx="7110413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50000"/>
              </a:spcBef>
            </a:pPr>
            <a:r>
              <a:rPr lang="nl-NL" sz="2500" dirty="0" smtClean="0"/>
              <a:t>Sabine </a:t>
            </a:r>
            <a:r>
              <a:rPr lang="nl-NL" sz="2500" dirty="0" err="1" smtClean="0"/>
              <a:t>Siesling</a:t>
            </a:r>
            <a:endParaRPr lang="nl-NL" sz="2500" dirty="0" smtClean="0"/>
          </a:p>
          <a:p>
            <a:pPr eaLnBrk="1" hangingPunct="1">
              <a:lnSpc>
                <a:spcPts val="3000"/>
              </a:lnSpc>
              <a:spcBef>
                <a:spcPct val="50000"/>
              </a:spcBef>
            </a:pPr>
            <a:r>
              <a:rPr lang="nl-NL" sz="2500" dirty="0" smtClean="0"/>
              <a:t>Comprehensive Cancer Centre the Netherlands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Change of </a:t>
            </a:r>
            <a:r>
              <a:rPr lang="nl-NL" dirty="0" err="1" smtClean="0"/>
              <a:t>practice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lvl="1" indent="-184150">
              <a:buSzTx/>
              <a:buFont typeface="Arial" charset="0"/>
              <a:buChar char="•"/>
            </a:pPr>
            <a:r>
              <a:rPr lang="en-GB" dirty="0" smtClean="0"/>
              <a:t>change </a:t>
            </a:r>
            <a:r>
              <a:rPr lang="en-GB" dirty="0"/>
              <a:t>the work of the registrars in future in several ways: </a:t>
            </a:r>
            <a:endParaRPr lang="en-GB" dirty="0" smtClean="0"/>
          </a:p>
          <a:p>
            <a:pPr marL="377825" lvl="2" indent="-184150">
              <a:buFont typeface="Arial" charset="0"/>
              <a:buChar char="•"/>
            </a:pPr>
            <a:r>
              <a:rPr lang="en-GB" dirty="0" smtClean="0"/>
              <a:t>more </a:t>
            </a:r>
            <a:r>
              <a:rPr lang="en-GB" dirty="0"/>
              <a:t>dialogue with </a:t>
            </a:r>
            <a:r>
              <a:rPr lang="en-GB" dirty="0" smtClean="0"/>
              <a:t>clinicians</a:t>
            </a:r>
          </a:p>
          <a:p>
            <a:pPr marL="377825" lvl="2" indent="-184150">
              <a:buFont typeface="Arial" charset="0"/>
              <a:buChar char="•"/>
            </a:pPr>
            <a:r>
              <a:rPr lang="en-GB" dirty="0" smtClean="0"/>
              <a:t>more </a:t>
            </a:r>
            <a:r>
              <a:rPr lang="en-GB" dirty="0"/>
              <a:t>monitoring </a:t>
            </a:r>
            <a:r>
              <a:rPr lang="en-GB" dirty="0" smtClean="0"/>
              <a:t>function</a:t>
            </a:r>
          </a:p>
          <a:p>
            <a:pPr marL="377825" lvl="2" indent="-184150">
              <a:buFont typeface="Arial" charset="0"/>
              <a:buChar char="•"/>
            </a:pPr>
            <a:r>
              <a:rPr lang="en-GB" dirty="0" smtClean="0"/>
              <a:t>more </a:t>
            </a:r>
            <a:r>
              <a:rPr lang="en-GB" dirty="0"/>
              <a:t>insight in the use of the </a:t>
            </a:r>
            <a:r>
              <a:rPr lang="en-GB" dirty="0" smtClean="0"/>
              <a:t>data</a:t>
            </a:r>
          </a:p>
          <a:p>
            <a:pPr marL="377825" lvl="2" indent="-184150">
              <a:buFont typeface="Arial" charset="0"/>
              <a:buChar char="•"/>
            </a:pPr>
            <a:r>
              <a:rPr lang="en-GB" dirty="0" smtClean="0"/>
              <a:t>More up-to-date work (deadline)</a:t>
            </a:r>
          </a:p>
          <a:p>
            <a:pPr marL="377825" lvl="2" indent="-184150">
              <a:buFont typeface="Arial" charset="0"/>
              <a:buChar char="•"/>
            </a:pPr>
            <a:endParaRPr lang="en-GB" dirty="0"/>
          </a:p>
          <a:p>
            <a:pPr marL="193675" lvl="2" indent="0">
              <a:buNone/>
            </a:pPr>
            <a:endParaRPr lang="en-GB" dirty="0" smtClean="0"/>
          </a:p>
          <a:p>
            <a:pPr marL="193675" lvl="2" indent="0">
              <a:buNone/>
            </a:pPr>
            <a:endParaRPr lang="en-GB" dirty="0"/>
          </a:p>
          <a:p>
            <a:pPr marL="193675" lvl="2" indent="0">
              <a:buNone/>
            </a:pPr>
            <a:r>
              <a:rPr lang="en-GB" dirty="0" smtClean="0"/>
              <a:t>which </a:t>
            </a:r>
            <a:r>
              <a:rPr lang="en-GB" dirty="0"/>
              <a:t>all </a:t>
            </a:r>
            <a:r>
              <a:rPr lang="en-GB" dirty="0" smtClean="0"/>
              <a:t>can all </a:t>
            </a:r>
            <a:r>
              <a:rPr lang="en-GB" dirty="0"/>
              <a:t>improve the data.</a:t>
            </a:r>
            <a:endParaRPr lang="nl-NL" dirty="0"/>
          </a:p>
          <a:p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3381829" y="4223658"/>
            <a:ext cx="696685" cy="928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58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506" y="2467769"/>
            <a:ext cx="3452217" cy="304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348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Netherlands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17 </a:t>
            </a:r>
            <a:r>
              <a:rPr lang="nl-NL" dirty="0" err="1" smtClean="0"/>
              <a:t>million</a:t>
            </a:r>
            <a:r>
              <a:rPr lang="nl-NL" dirty="0" smtClean="0"/>
              <a:t> </a:t>
            </a:r>
            <a:r>
              <a:rPr lang="nl-NL" dirty="0" err="1" smtClean="0"/>
              <a:t>inhabitants</a:t>
            </a:r>
            <a:endParaRPr lang="nl-NL" dirty="0" smtClean="0"/>
          </a:p>
          <a:p>
            <a:r>
              <a:rPr lang="nl-NL" dirty="0" smtClean="0"/>
              <a:t>&gt;100,000 new </a:t>
            </a:r>
            <a:r>
              <a:rPr lang="nl-NL" dirty="0" err="1" smtClean="0"/>
              <a:t>cancer</a:t>
            </a:r>
            <a:r>
              <a:rPr lang="nl-NL" dirty="0" smtClean="0"/>
              <a:t> cases per </a:t>
            </a:r>
            <a:r>
              <a:rPr lang="nl-NL" dirty="0" err="1" smtClean="0"/>
              <a:t>year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97 public </a:t>
            </a:r>
            <a:r>
              <a:rPr lang="nl-NL" dirty="0" err="1" smtClean="0"/>
              <a:t>hospitals</a:t>
            </a:r>
            <a:r>
              <a:rPr lang="nl-NL" dirty="0" smtClean="0"/>
              <a:t> in </a:t>
            </a:r>
            <a:r>
              <a:rPr lang="nl-NL" dirty="0" err="1" smtClean="0"/>
              <a:t>total</a:t>
            </a:r>
            <a:endParaRPr lang="nl-NL" dirty="0" smtClean="0"/>
          </a:p>
          <a:p>
            <a:r>
              <a:rPr lang="nl-NL" dirty="0" smtClean="0"/>
              <a:t>8 </a:t>
            </a:r>
            <a:r>
              <a:rPr lang="nl-NL" dirty="0" err="1" smtClean="0"/>
              <a:t>university</a:t>
            </a:r>
            <a:r>
              <a:rPr lang="nl-NL" dirty="0" smtClean="0"/>
              <a:t> </a:t>
            </a:r>
            <a:r>
              <a:rPr lang="nl-NL" dirty="0" err="1" smtClean="0"/>
              <a:t>hospitals</a:t>
            </a:r>
            <a:r>
              <a:rPr lang="nl-NL" dirty="0" smtClean="0"/>
              <a:t> </a:t>
            </a:r>
          </a:p>
          <a:p>
            <a:r>
              <a:rPr lang="nl-NL" smtClean="0"/>
              <a:t>1 </a:t>
            </a:r>
            <a:r>
              <a:rPr lang="nl-NL" dirty="0" err="1" smtClean="0"/>
              <a:t>specialized</a:t>
            </a:r>
            <a:r>
              <a:rPr lang="nl-NL" dirty="0" smtClean="0"/>
              <a:t> </a:t>
            </a:r>
            <a:r>
              <a:rPr lang="nl-NL" dirty="0" err="1" smtClean="0"/>
              <a:t>cancer</a:t>
            </a:r>
            <a:r>
              <a:rPr lang="nl-NL" dirty="0" smtClean="0"/>
              <a:t> </a:t>
            </a:r>
            <a:r>
              <a:rPr lang="nl-NL" dirty="0" err="1" smtClean="0"/>
              <a:t>hospital</a:t>
            </a:r>
            <a:endParaRPr lang="nl-NL" dirty="0"/>
          </a:p>
          <a:p>
            <a:r>
              <a:rPr lang="nl-NL" dirty="0" smtClean="0"/>
              <a:t>28 </a:t>
            </a:r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hospitals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8 </a:t>
            </a:r>
            <a:r>
              <a:rPr lang="nl-NL" dirty="0" err="1" smtClean="0"/>
              <a:t>regions</a:t>
            </a:r>
            <a:r>
              <a:rPr lang="nl-NL" dirty="0" smtClean="0"/>
              <a:t> (</a:t>
            </a:r>
            <a:r>
              <a:rPr lang="nl-NL" dirty="0" err="1" smtClean="0"/>
              <a:t>former</a:t>
            </a:r>
            <a:r>
              <a:rPr lang="nl-NL" dirty="0" smtClean="0"/>
              <a:t> Cancer Centre </a:t>
            </a:r>
            <a:r>
              <a:rPr lang="nl-NL" dirty="0" err="1" smtClean="0"/>
              <a:t>regions</a:t>
            </a:r>
            <a:r>
              <a:rPr lang="nl-NL" dirty="0" smtClean="0"/>
              <a:t>&gt; </a:t>
            </a:r>
            <a:r>
              <a:rPr lang="nl-NL" dirty="0" err="1" smtClean="0"/>
              <a:t>networks</a:t>
            </a:r>
            <a:r>
              <a:rPr lang="nl-NL" dirty="0" smtClean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97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Netherlands Cancer </a:t>
            </a:r>
            <a:r>
              <a:rPr lang="nl-NL" dirty="0" err="1" smtClean="0"/>
              <a:t>Registry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1943" y="1447120"/>
            <a:ext cx="1625600" cy="1273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01" y="2720720"/>
            <a:ext cx="1622264" cy="1345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0733" y="4703567"/>
            <a:ext cx="1449160" cy="13554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722" y="1416390"/>
            <a:ext cx="1453627" cy="14996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1510" y="4410010"/>
            <a:ext cx="1740053" cy="129834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263" y="4665502"/>
            <a:ext cx="1886630" cy="159281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4100" y="1357286"/>
            <a:ext cx="1916318" cy="1617875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0861" y="1357285"/>
            <a:ext cx="2022723" cy="1707709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1220" y="4410010"/>
            <a:ext cx="1820629" cy="1537088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20720"/>
            <a:ext cx="2000907" cy="168929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873829" y="3565365"/>
            <a:ext cx="3690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95 </a:t>
            </a:r>
            <a:r>
              <a:rPr lang="nl-NL" sz="3200" dirty="0" err="1" smtClean="0"/>
              <a:t>hospitals</a:t>
            </a:r>
            <a:r>
              <a:rPr lang="nl-NL" sz="3200" dirty="0" smtClean="0"/>
              <a:t> in the Netherlands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024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Netherlands Cancer </a:t>
            </a:r>
            <a:r>
              <a:rPr lang="nl-NL" dirty="0" err="1" smtClean="0"/>
              <a:t>Registry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1943" y="1447120"/>
            <a:ext cx="1625600" cy="1273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01" y="2720720"/>
            <a:ext cx="1622264" cy="13452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0733" y="4703567"/>
            <a:ext cx="1449160" cy="13554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722" y="1416390"/>
            <a:ext cx="1453627" cy="14996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1510" y="4410010"/>
            <a:ext cx="1740053" cy="12983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8493" y="3238174"/>
            <a:ext cx="2143125" cy="214312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263" y="4665502"/>
            <a:ext cx="1886630" cy="159281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4100" y="1357286"/>
            <a:ext cx="1916318" cy="1617875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0861" y="1357285"/>
            <a:ext cx="2022723" cy="1707709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1220" y="4410010"/>
            <a:ext cx="1820629" cy="1537088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20720"/>
            <a:ext cx="2000907" cy="16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8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Notification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/>
              <a:t>PALGA&gt; </a:t>
            </a:r>
            <a:r>
              <a:rPr lang="nl-NL" dirty="0" err="1" smtClean="0"/>
              <a:t>pathology</a:t>
            </a:r>
            <a:r>
              <a:rPr lang="nl-NL" dirty="0" smtClean="0"/>
              <a:t> report</a:t>
            </a:r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r>
              <a:rPr lang="nl-NL" dirty="0" smtClean="0"/>
              <a:t>first </a:t>
            </a:r>
            <a:r>
              <a:rPr lang="nl-NL" dirty="0" err="1" smtClean="0"/>
              <a:t>registration</a:t>
            </a:r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r>
              <a:rPr lang="nl-NL" dirty="0" smtClean="0"/>
              <a:t>Data on </a:t>
            </a:r>
            <a:r>
              <a:rPr lang="nl-NL" dirty="0" err="1" smtClean="0"/>
              <a:t>patient</a:t>
            </a:r>
            <a:r>
              <a:rPr lang="nl-NL" dirty="0" smtClean="0"/>
              <a:t>, </a:t>
            </a:r>
            <a:r>
              <a:rPr lang="nl-NL" dirty="0" err="1" smtClean="0"/>
              <a:t>tumour</a:t>
            </a:r>
            <a:r>
              <a:rPr lang="nl-NL" dirty="0" smtClean="0"/>
              <a:t>, treatment, co-</a:t>
            </a:r>
            <a:r>
              <a:rPr lang="nl-NL" dirty="0" err="1" smtClean="0"/>
              <a:t>morbidity</a:t>
            </a:r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r>
              <a:rPr lang="nl-NL" dirty="0" err="1" smtClean="0"/>
              <a:t>Vital</a:t>
            </a:r>
            <a:r>
              <a:rPr lang="nl-NL" dirty="0" smtClean="0"/>
              <a:t> status &gt; </a:t>
            </a:r>
            <a:r>
              <a:rPr lang="nl-NL" dirty="0" err="1" smtClean="0"/>
              <a:t>linkage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national</a:t>
            </a:r>
            <a:r>
              <a:rPr lang="nl-NL" dirty="0" smtClean="0"/>
              <a:t> </a:t>
            </a:r>
            <a:r>
              <a:rPr lang="nl-NL" dirty="0" err="1" smtClean="0"/>
              <a:t>municipality</a:t>
            </a:r>
            <a:r>
              <a:rPr lang="nl-NL" dirty="0" smtClean="0"/>
              <a:t> </a:t>
            </a:r>
            <a:r>
              <a:rPr lang="nl-NL" dirty="0" err="1" smtClean="0"/>
              <a:t>registry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3809996" y="1973942"/>
            <a:ext cx="333828" cy="653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354284" y="2115848"/>
            <a:ext cx="177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&lt;  3 weeks</a:t>
            </a:r>
            <a:endParaRPr lang="nl-NL" sz="2400" dirty="0"/>
          </a:p>
        </p:txBody>
      </p:sp>
      <p:sp>
        <p:nvSpPr>
          <p:cNvPr id="6" name="PIJL-OMLAAG 5"/>
          <p:cNvSpPr/>
          <p:nvPr/>
        </p:nvSpPr>
        <p:spPr>
          <a:xfrm>
            <a:off x="3795482" y="3214913"/>
            <a:ext cx="333828" cy="653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426853" y="3310651"/>
            <a:ext cx="2351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&lt;  9-12 </a:t>
            </a:r>
            <a:r>
              <a:rPr lang="nl-NL" sz="2400" dirty="0" err="1" smtClean="0"/>
              <a:t>months</a:t>
            </a:r>
            <a:endParaRPr lang="nl-NL" sz="2400" dirty="0"/>
          </a:p>
        </p:txBody>
      </p:sp>
      <p:sp>
        <p:nvSpPr>
          <p:cNvPr id="8" name="PIJL-OMLAAG 7"/>
          <p:cNvSpPr/>
          <p:nvPr/>
        </p:nvSpPr>
        <p:spPr>
          <a:xfrm>
            <a:off x="3853535" y="4601027"/>
            <a:ext cx="333828" cy="653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499422" y="4601027"/>
            <a:ext cx="2351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Ones</a:t>
            </a:r>
            <a:r>
              <a:rPr lang="nl-NL" sz="2400" dirty="0" smtClean="0"/>
              <a:t> a </a:t>
            </a:r>
            <a:r>
              <a:rPr lang="nl-NL" sz="2400" dirty="0" err="1" smtClean="0"/>
              <a:t>year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1955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12738"/>
            <a:ext cx="6395802" cy="755650"/>
          </a:xfrm>
        </p:spPr>
        <p:txBody>
          <a:bodyPr/>
          <a:lstStyle/>
          <a:p>
            <a:r>
              <a:rPr lang="nl-NL" dirty="0" smtClean="0"/>
              <a:t>Items </a:t>
            </a:r>
            <a:r>
              <a:rPr lang="nl-NL" dirty="0" err="1" smtClean="0"/>
              <a:t>gathered</a:t>
            </a:r>
            <a:r>
              <a:rPr lang="nl-NL" dirty="0" smtClean="0"/>
              <a:t> </a:t>
            </a:r>
            <a:r>
              <a:rPr lang="nl-NL" dirty="0" err="1" smtClean="0"/>
              <a:t>directly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</a:t>
            </a:r>
            <a:r>
              <a:rPr lang="nl-NL" dirty="0" err="1" smtClean="0"/>
              <a:t>patient</a:t>
            </a:r>
            <a:r>
              <a:rPr lang="nl-NL" dirty="0" smtClean="0"/>
              <a:t> files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Patients</a:t>
            </a:r>
            <a:r>
              <a:rPr lang="nl-NL" dirty="0" smtClean="0"/>
              <a:t> data</a:t>
            </a:r>
          </a:p>
          <a:p>
            <a:r>
              <a:rPr lang="nl-NL" dirty="0" err="1" smtClean="0"/>
              <a:t>Diagnostics</a:t>
            </a:r>
            <a:r>
              <a:rPr lang="nl-NL" dirty="0" smtClean="0"/>
              <a:t> (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tumours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Tumour</a:t>
            </a:r>
            <a:r>
              <a:rPr lang="nl-NL" dirty="0" smtClean="0"/>
              <a:t> data</a:t>
            </a:r>
          </a:p>
          <a:p>
            <a:pPr lvl="1"/>
            <a:r>
              <a:rPr lang="nl-NL" dirty="0" smtClean="0"/>
              <a:t>ICDO</a:t>
            </a:r>
          </a:p>
          <a:p>
            <a:pPr lvl="1"/>
            <a:r>
              <a:rPr lang="nl-NL" dirty="0" err="1" smtClean="0"/>
              <a:t>Morphology</a:t>
            </a:r>
            <a:endParaRPr lang="nl-NL" dirty="0" smtClean="0"/>
          </a:p>
          <a:p>
            <a:pPr lvl="1"/>
            <a:r>
              <a:rPr lang="nl-NL" dirty="0" smtClean="0"/>
              <a:t># </a:t>
            </a:r>
            <a:r>
              <a:rPr lang="nl-NL" dirty="0" err="1" smtClean="0"/>
              <a:t>lymph</a:t>
            </a:r>
            <a:r>
              <a:rPr lang="nl-NL" dirty="0" smtClean="0"/>
              <a:t> </a:t>
            </a:r>
            <a:r>
              <a:rPr lang="nl-NL" dirty="0" err="1" smtClean="0"/>
              <a:t>nodes</a:t>
            </a:r>
            <a:r>
              <a:rPr lang="nl-NL" dirty="0" smtClean="0"/>
              <a:t>, # </a:t>
            </a:r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lymph</a:t>
            </a:r>
            <a:r>
              <a:rPr lang="nl-NL" dirty="0" smtClean="0"/>
              <a:t> </a:t>
            </a:r>
            <a:r>
              <a:rPr lang="nl-NL" dirty="0" err="1" smtClean="0"/>
              <a:t>nodes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Stage in (c </a:t>
            </a:r>
            <a:r>
              <a:rPr lang="nl-NL" dirty="0" err="1" smtClean="0"/>
              <a:t>and</a:t>
            </a:r>
            <a:r>
              <a:rPr lang="nl-NL" dirty="0" smtClean="0"/>
              <a:t> p) TNM (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applicable</a:t>
            </a:r>
            <a:r>
              <a:rPr lang="nl-NL" dirty="0" smtClean="0"/>
              <a:t>)</a:t>
            </a:r>
          </a:p>
          <a:p>
            <a:r>
              <a:rPr lang="nl-NL" dirty="0" smtClean="0"/>
              <a:t>Treatment data</a:t>
            </a:r>
          </a:p>
          <a:p>
            <a:pPr lvl="1"/>
            <a:r>
              <a:rPr lang="nl-NL" dirty="0" smtClean="0"/>
              <a:t>For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tumours</a:t>
            </a:r>
            <a:r>
              <a:rPr lang="nl-NL" dirty="0" smtClean="0"/>
              <a:t> in detail</a:t>
            </a:r>
          </a:p>
          <a:p>
            <a:pPr marL="185737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728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Specialities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tumour</a:t>
            </a:r>
            <a:r>
              <a:rPr lang="nl-NL" dirty="0" smtClean="0"/>
              <a:t> sites (</a:t>
            </a:r>
            <a:r>
              <a:rPr lang="nl-NL" dirty="0" err="1" smtClean="0"/>
              <a:t>breast</a:t>
            </a:r>
            <a:r>
              <a:rPr lang="nl-NL" dirty="0" smtClean="0"/>
              <a:t> </a:t>
            </a:r>
            <a:r>
              <a:rPr lang="nl-NL" dirty="0" err="1" smtClean="0"/>
              <a:t>cancer</a:t>
            </a:r>
            <a:r>
              <a:rPr lang="nl-NL" dirty="0" smtClean="0"/>
              <a:t>) we </a:t>
            </a:r>
            <a:r>
              <a:rPr lang="nl-NL" dirty="0" err="1" smtClean="0"/>
              <a:t>gather</a:t>
            </a:r>
            <a:r>
              <a:rPr lang="nl-NL" dirty="0" smtClean="0"/>
              <a:t> </a:t>
            </a:r>
            <a:r>
              <a:rPr lang="nl-NL" dirty="0" err="1" smtClean="0"/>
              <a:t>recurrence</a:t>
            </a:r>
            <a:r>
              <a:rPr lang="nl-NL" dirty="0" smtClean="0"/>
              <a:t> of </a:t>
            </a:r>
            <a:r>
              <a:rPr lang="nl-NL" dirty="0" err="1" smtClean="0"/>
              <a:t>disease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5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diagnosis</a:t>
            </a:r>
          </a:p>
          <a:p>
            <a:r>
              <a:rPr lang="nl-NL" dirty="0" smtClean="0"/>
              <a:t>In </a:t>
            </a:r>
            <a:r>
              <a:rPr lang="nl-NL" dirty="0" err="1" smtClean="0"/>
              <a:t>retrospect</a:t>
            </a:r>
            <a:endParaRPr lang="nl-NL" dirty="0" smtClean="0"/>
          </a:p>
          <a:p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patient</a:t>
            </a:r>
            <a:r>
              <a:rPr lang="nl-NL" dirty="0" smtClean="0"/>
              <a:t> files (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pathologically</a:t>
            </a:r>
            <a:r>
              <a:rPr lang="nl-NL" dirty="0" smtClean="0"/>
              <a:t> </a:t>
            </a:r>
            <a:r>
              <a:rPr lang="nl-NL" dirty="0" err="1" smtClean="0"/>
              <a:t>confirmed</a:t>
            </a:r>
            <a:r>
              <a:rPr lang="nl-NL" dirty="0" smtClean="0"/>
              <a:t> </a:t>
            </a:r>
            <a:r>
              <a:rPr lang="nl-NL" dirty="0" err="1" smtClean="0"/>
              <a:t>recurrences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With</a:t>
            </a:r>
            <a:r>
              <a:rPr lang="nl-NL" dirty="0" smtClean="0"/>
              <a:t> treatment data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70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8571" y="119412"/>
            <a:ext cx="6010275" cy="755650"/>
          </a:xfrm>
        </p:spPr>
        <p:txBody>
          <a:bodyPr/>
          <a:lstStyle/>
          <a:p>
            <a:r>
              <a:rPr lang="nl-NL" dirty="0" smtClean="0"/>
              <a:t>Flow </a:t>
            </a:r>
            <a:r>
              <a:rPr lang="nl-NL" dirty="0" err="1" smtClean="0"/>
              <a:t>annotation</a:t>
            </a:r>
            <a:endParaRPr lang="nl-NL" dirty="0"/>
          </a:p>
        </p:txBody>
      </p:sp>
      <p:sp>
        <p:nvSpPr>
          <p:cNvPr id="5" name="Rectangle 5"/>
          <p:cNvSpPr/>
          <p:nvPr/>
        </p:nvSpPr>
        <p:spPr>
          <a:xfrm>
            <a:off x="1730829" y="1034948"/>
            <a:ext cx="1107963" cy="121271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Annotation</a:t>
            </a:r>
            <a:r>
              <a:rPr lang="nl-NL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question</a:t>
            </a:r>
            <a:r>
              <a:rPr lang="nl-NL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8"/>
          <p:cNvCxnSpPr/>
          <p:nvPr/>
        </p:nvCxnSpPr>
        <p:spPr>
          <a:xfrm flipV="1">
            <a:off x="2838793" y="1644333"/>
            <a:ext cx="1192584" cy="48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9"/>
          <p:cNvSpPr txBox="1"/>
          <p:nvPr/>
        </p:nvSpPr>
        <p:spPr>
          <a:xfrm>
            <a:off x="2838792" y="1621590"/>
            <a:ext cx="140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Tasklist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specialist</a:t>
            </a:r>
            <a:endParaRPr lang="nl-NL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amond 10"/>
          <p:cNvSpPr/>
          <p:nvPr/>
        </p:nvSpPr>
        <p:spPr>
          <a:xfrm>
            <a:off x="3918856" y="986568"/>
            <a:ext cx="1791960" cy="1315528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nl-NL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list </a:t>
            </a:r>
            <a:r>
              <a:rPr lang="nl-NL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selection</a:t>
            </a:r>
            <a:endParaRPr lang="nl-NL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12"/>
          <p:cNvCxnSpPr>
            <a:stCxn id="8" idx="3"/>
          </p:cNvCxnSpPr>
          <p:nvPr/>
        </p:nvCxnSpPr>
        <p:spPr>
          <a:xfrm>
            <a:off x="5710816" y="1644332"/>
            <a:ext cx="6779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6"/>
          <p:cNvCxnSpPr>
            <a:stCxn id="8" idx="2"/>
          </p:cNvCxnSpPr>
          <p:nvPr/>
        </p:nvCxnSpPr>
        <p:spPr>
          <a:xfrm flipH="1">
            <a:off x="4744504" y="2302096"/>
            <a:ext cx="70332" cy="725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2"/>
          <p:cNvSpPr/>
          <p:nvPr/>
        </p:nvSpPr>
        <p:spPr>
          <a:xfrm>
            <a:off x="6433938" y="1298424"/>
            <a:ext cx="1487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err="1" smtClean="0">
                <a:latin typeface="Arial" pitchFamily="34" charset="0"/>
                <a:cs typeface="Arial" pitchFamily="34" charset="0"/>
              </a:rPr>
              <a:t>Agreed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indicatorset</a:t>
            </a:r>
            <a:endParaRPr lang="nl-NL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3"/>
          <p:cNvSpPr/>
          <p:nvPr/>
        </p:nvSpPr>
        <p:spPr>
          <a:xfrm>
            <a:off x="4133434" y="3027840"/>
            <a:ext cx="1190661" cy="9144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remark</a:t>
            </a:r>
            <a:endParaRPr lang="nl-NL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25"/>
          <p:cNvCxnSpPr/>
          <p:nvPr/>
        </p:nvCxnSpPr>
        <p:spPr>
          <a:xfrm>
            <a:off x="4744502" y="3942240"/>
            <a:ext cx="0" cy="1047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26"/>
          <p:cNvSpPr txBox="1"/>
          <p:nvPr/>
        </p:nvSpPr>
        <p:spPr>
          <a:xfrm>
            <a:off x="3510221" y="4053375"/>
            <a:ext cx="1246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Tasklist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Registrar</a:t>
            </a:r>
            <a:endParaRPr lang="nl-NL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iamond 28"/>
          <p:cNvSpPr/>
          <p:nvPr/>
        </p:nvSpPr>
        <p:spPr>
          <a:xfrm>
            <a:off x="3802478" y="4989697"/>
            <a:ext cx="1908338" cy="1485569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Change the record</a:t>
            </a:r>
            <a:endParaRPr lang="nl-NL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30"/>
          <p:cNvCxnSpPr>
            <a:stCxn id="19" idx="3"/>
          </p:cNvCxnSpPr>
          <p:nvPr/>
        </p:nvCxnSpPr>
        <p:spPr>
          <a:xfrm flipV="1">
            <a:off x="5710816" y="5715473"/>
            <a:ext cx="992221" cy="17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32"/>
          <p:cNvSpPr txBox="1"/>
          <p:nvPr/>
        </p:nvSpPr>
        <p:spPr>
          <a:xfrm>
            <a:off x="5245151" y="6437520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nl-NL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partly</a:t>
            </a:r>
            <a:r>
              <a:rPr lang="nl-N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)no changes</a:t>
            </a:r>
            <a:endParaRPr lang="nl-NL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33"/>
          <p:cNvCxnSpPr/>
          <p:nvPr/>
        </p:nvCxnSpPr>
        <p:spPr>
          <a:xfrm flipV="1">
            <a:off x="4728765" y="6475266"/>
            <a:ext cx="2850646" cy="17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35"/>
          <p:cNvSpPr/>
          <p:nvPr/>
        </p:nvSpPr>
        <p:spPr>
          <a:xfrm>
            <a:off x="7602083" y="6096000"/>
            <a:ext cx="1281379" cy="74163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nl-NL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5"/>
          <p:cNvSpPr/>
          <p:nvPr/>
        </p:nvSpPr>
        <p:spPr>
          <a:xfrm>
            <a:off x="152397" y="1034948"/>
            <a:ext cx="1160013" cy="1212717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Items &amp;</a:t>
            </a:r>
          </a:p>
          <a:p>
            <a:pPr algn="ctr"/>
            <a:r>
              <a:rPr lang="nl-NL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nl-N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remarks</a:t>
            </a:r>
            <a:endParaRPr lang="nl-NL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8"/>
          <p:cNvCxnSpPr/>
          <p:nvPr/>
        </p:nvCxnSpPr>
        <p:spPr>
          <a:xfrm>
            <a:off x="1331800" y="1649168"/>
            <a:ext cx="41841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Vermenigvuldigen 28"/>
          <p:cNvSpPr/>
          <p:nvPr/>
        </p:nvSpPr>
        <p:spPr>
          <a:xfrm>
            <a:off x="4562796" y="2329476"/>
            <a:ext cx="504079" cy="608410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3" name="Afbeelding 42" descr="http://www.peruvian-frogimport.com/Portals/0/vinkje_groen_klein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6698" y="1719026"/>
            <a:ext cx="477184" cy="497682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Rectangle 22"/>
          <p:cNvSpPr/>
          <p:nvPr/>
        </p:nvSpPr>
        <p:spPr>
          <a:xfrm>
            <a:off x="6864807" y="5370787"/>
            <a:ext cx="1487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err="1" smtClean="0">
                <a:latin typeface="Arial" pitchFamily="34" charset="0"/>
                <a:cs typeface="Arial" pitchFamily="34" charset="0"/>
              </a:rPr>
              <a:t>Agreed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indicatorset</a:t>
            </a:r>
            <a:endParaRPr lang="nl-NL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4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9586" y="1414124"/>
            <a:ext cx="8158605" cy="327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bg2"/>
                </a:solidFill>
              </a:rPr>
              <a:t>Annotation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9829" y="1639831"/>
            <a:ext cx="3078480" cy="282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07059" y="4877958"/>
            <a:ext cx="5811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Remark</a:t>
            </a:r>
            <a:r>
              <a:rPr lang="nl-NL" sz="2800" dirty="0" smtClean="0"/>
              <a:t> is </a:t>
            </a:r>
            <a:r>
              <a:rPr lang="nl-NL" sz="2800" dirty="0" err="1" smtClean="0"/>
              <a:t>possible</a:t>
            </a:r>
            <a:r>
              <a:rPr lang="nl-NL" sz="2800" dirty="0" smtClean="0"/>
              <a:t> per item</a:t>
            </a:r>
          </a:p>
          <a:p>
            <a:r>
              <a:rPr lang="nl-NL" sz="2800" dirty="0" smtClean="0"/>
              <a:t>- </a:t>
            </a:r>
            <a:r>
              <a:rPr lang="nl-NL" sz="2800" dirty="0" err="1" smtClean="0"/>
              <a:t>internal</a:t>
            </a:r>
            <a:r>
              <a:rPr lang="nl-NL" sz="2800" dirty="0" smtClean="0"/>
              <a:t> (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other</a:t>
            </a:r>
            <a:r>
              <a:rPr lang="nl-NL" sz="2800" dirty="0" smtClean="0"/>
              <a:t> </a:t>
            </a:r>
            <a:r>
              <a:rPr lang="nl-NL" sz="2800" dirty="0" err="1" smtClean="0"/>
              <a:t>registrar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- </a:t>
            </a:r>
            <a:r>
              <a:rPr lang="nl-NL" sz="2800" dirty="0" err="1" smtClean="0"/>
              <a:t>External</a:t>
            </a:r>
            <a:r>
              <a:rPr lang="nl-NL" sz="2800" dirty="0" smtClean="0"/>
              <a:t> (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clinician</a:t>
            </a:r>
            <a:r>
              <a:rPr lang="nl-NL" sz="2800" dirty="0" smtClean="0"/>
              <a:t>)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7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tandaardontwerp 1">
      <a:dk1>
        <a:srgbClr val="767676"/>
      </a:dk1>
      <a:lt1>
        <a:srgbClr val="FFFFFF"/>
      </a:lt1>
      <a:dk2>
        <a:srgbClr val="11B5E9"/>
      </a:dk2>
      <a:lt2>
        <a:srgbClr val="000000"/>
      </a:lt2>
      <a:accent1>
        <a:srgbClr val="BAEAF9"/>
      </a:accent1>
      <a:accent2>
        <a:srgbClr val="BABABA"/>
      </a:accent2>
      <a:accent3>
        <a:srgbClr val="AAD7F2"/>
      </a:accent3>
      <a:accent4>
        <a:srgbClr val="DADADA"/>
      </a:accent4>
      <a:accent5>
        <a:srgbClr val="D9F3FB"/>
      </a:accent5>
      <a:accent6>
        <a:srgbClr val="A8A8A8"/>
      </a:accent6>
      <a:hlink>
        <a:srgbClr val="66A7BA"/>
      </a:hlink>
      <a:folHlink>
        <a:srgbClr val="B2D3DC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767676"/>
        </a:dk1>
        <a:lt1>
          <a:srgbClr val="FFFFFF"/>
        </a:lt1>
        <a:dk2>
          <a:srgbClr val="11B5E9"/>
        </a:dk2>
        <a:lt2>
          <a:srgbClr val="000000"/>
        </a:lt2>
        <a:accent1>
          <a:srgbClr val="BAEAF9"/>
        </a:accent1>
        <a:accent2>
          <a:srgbClr val="BABABA"/>
        </a:accent2>
        <a:accent3>
          <a:srgbClr val="AAD7F2"/>
        </a:accent3>
        <a:accent4>
          <a:srgbClr val="DADADA"/>
        </a:accent4>
        <a:accent5>
          <a:srgbClr val="D9F3FB"/>
        </a:accent5>
        <a:accent6>
          <a:srgbClr val="A8A8A8"/>
        </a:accent6>
        <a:hlink>
          <a:srgbClr val="66A7BA"/>
        </a:hlink>
        <a:folHlink>
          <a:srgbClr val="B2D3D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ussen/openingsdia">
  <a:themeElements>
    <a:clrScheme name="Tussen/openingsdia 1">
      <a:dk1>
        <a:srgbClr val="767676"/>
      </a:dk1>
      <a:lt1>
        <a:srgbClr val="FFFFFF"/>
      </a:lt1>
      <a:dk2>
        <a:srgbClr val="11B5E9"/>
      </a:dk2>
      <a:lt2>
        <a:srgbClr val="000000"/>
      </a:lt2>
      <a:accent1>
        <a:srgbClr val="BAEAF9"/>
      </a:accent1>
      <a:accent2>
        <a:srgbClr val="BABABA"/>
      </a:accent2>
      <a:accent3>
        <a:srgbClr val="AAD7F2"/>
      </a:accent3>
      <a:accent4>
        <a:srgbClr val="DADADA"/>
      </a:accent4>
      <a:accent5>
        <a:srgbClr val="D9F3FB"/>
      </a:accent5>
      <a:accent6>
        <a:srgbClr val="A8A8A8"/>
      </a:accent6>
      <a:hlink>
        <a:srgbClr val="66A7BA"/>
      </a:hlink>
      <a:folHlink>
        <a:srgbClr val="B2D3DC"/>
      </a:folHlink>
    </a:clrScheme>
    <a:fontScheme name="Tussen/openingsd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ssen/openingsdia 1">
        <a:dk1>
          <a:srgbClr val="767676"/>
        </a:dk1>
        <a:lt1>
          <a:srgbClr val="FFFFFF"/>
        </a:lt1>
        <a:dk2>
          <a:srgbClr val="11B5E9"/>
        </a:dk2>
        <a:lt2>
          <a:srgbClr val="000000"/>
        </a:lt2>
        <a:accent1>
          <a:srgbClr val="BAEAF9"/>
        </a:accent1>
        <a:accent2>
          <a:srgbClr val="BABABA"/>
        </a:accent2>
        <a:accent3>
          <a:srgbClr val="AAD7F2"/>
        </a:accent3>
        <a:accent4>
          <a:srgbClr val="DADADA"/>
        </a:accent4>
        <a:accent5>
          <a:srgbClr val="D9F3FB"/>
        </a:accent5>
        <a:accent6>
          <a:srgbClr val="A8A8A8"/>
        </a:accent6>
        <a:hlink>
          <a:srgbClr val="66A7BA"/>
        </a:hlink>
        <a:folHlink>
          <a:srgbClr val="B2D3D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1540</TotalTime>
  <Words>301</Words>
  <Application>Microsoft Macintosh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</vt:lpstr>
      <vt:lpstr>Tussen/openingsdia</vt:lpstr>
      <vt:lpstr>Workflow of the Netherlands Cancer Registry</vt:lpstr>
      <vt:lpstr>Netherlands</vt:lpstr>
      <vt:lpstr>Netherlands Cancer Registry</vt:lpstr>
      <vt:lpstr>Netherlands Cancer Registry</vt:lpstr>
      <vt:lpstr>Notification </vt:lpstr>
      <vt:lpstr>Items gathered directly from the patient files</vt:lpstr>
      <vt:lpstr>Specialities</vt:lpstr>
      <vt:lpstr>Flow annotation</vt:lpstr>
      <vt:lpstr>Annotation</vt:lpstr>
      <vt:lpstr>Change of practice</vt:lpstr>
      <vt:lpstr>Questions?</vt:lpstr>
    </vt:vector>
  </TitlesOfParts>
  <Company>IKNL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Grandjean</dc:creator>
  <dc:description>sjabloonversie 1.1 - 16 februari 2011_x000d_
Lay-out: Weijsters &amp; Kooij_x000d_
Sjablonen: www.joulesunlimited.nl</dc:description>
  <cp:lastModifiedBy>Chris Matthews</cp:lastModifiedBy>
  <cp:revision>139</cp:revision>
  <cp:lastPrinted>2013-07-25T06:42:09Z</cp:lastPrinted>
  <dcterms:created xsi:type="dcterms:W3CDTF">2013-06-17T06:51:57Z</dcterms:created>
  <dcterms:modified xsi:type="dcterms:W3CDTF">2014-08-04T11:20:09Z</dcterms:modified>
</cp:coreProperties>
</file>