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76" r:id="rId4"/>
    <p:sldId id="261" r:id="rId5"/>
    <p:sldId id="297" r:id="rId6"/>
    <p:sldId id="298" r:id="rId7"/>
    <p:sldId id="301" r:id="rId8"/>
    <p:sldId id="312" r:id="rId9"/>
  </p:sldIdLst>
  <p:sldSz cx="9144000" cy="6858000" type="screen4x3"/>
  <p:notesSz cx="6648450" cy="97821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5"/>
    <a:srgbClr val="F5E447"/>
    <a:srgbClr val="FFFF66"/>
    <a:srgbClr val="FFCC66"/>
    <a:srgbClr val="FFCC00"/>
    <a:srgbClr val="0033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6" autoAdjust="0"/>
    <p:restoredTop sz="94647" autoAdjust="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380A31-6E97-43E7-8E11-0E931BDC157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43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9500" cy="3668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6613"/>
            <a:ext cx="531812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BDD89-F9EF-48AB-A5CA-03BDD88731A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78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2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74D2D-A480-40D8-8D55-CDD825220523}" type="slidenum">
              <a:rPr lang="nl-NL" smtClean="0"/>
              <a:pPr/>
              <a:t>4</a:t>
            </a:fld>
            <a:endParaRPr lang="nl-NL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CA0C0-1A17-444C-9A15-02DC34D5EE0E}" type="slidenum">
              <a:rPr lang="nl-NL" smtClean="0"/>
              <a:pPr/>
              <a:t>5</a:t>
            </a:fld>
            <a:endParaRPr lang="nl-NL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65F3C-6843-4BE7-882A-949C4A9FB08C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BDD89-F9EF-48AB-A5CA-03BDD88731A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2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4C0F-916D-456A-9F09-3778A022AC66}" type="slidenum">
              <a:rPr lang="nl-NL" smtClean="0"/>
              <a:pPr/>
              <a:t>8</a:t>
            </a:fld>
            <a:endParaRPr lang="nl-NL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it/imgres?imgurl=http://www.nanonord.dk/images/eu_logo.jpg&amp;imgrefurl=http://cdv.altrove.it/2007_11_01_archive.html&amp;h=284&amp;w=426&amp;sz=11&amp;hl=it&amp;start=8&amp;usg=__yUfhwimJm_NX6EYSntE6HhkfIiQ=&amp;tbnid=xx1uKZukoCCTsM:&amp;tbnh=84&amp;tbnw=126&amp;prev=/images?q=commissione+europea&amp;gbv=2&amp;hl=it&amp;sa=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964238"/>
            <a:ext cx="79565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eu_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4238"/>
            <a:ext cx="1187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1619672" y="1772816"/>
            <a:ext cx="6264696" cy="37444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645424" cy="7920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12738"/>
            <a:ext cx="6010275" cy="7556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7813" y="1381125"/>
            <a:ext cx="7700962" cy="4462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6725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74675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8500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9536-54C7-4EDD-AAE4-4A032BE119A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60350"/>
            <a:ext cx="1901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magine 9"/>
          <p:cNvPicPr>
            <a:picLocks noChangeAspect="1" noChangeArrowheads="1"/>
          </p:cNvPicPr>
          <p:nvPr userDrawn="1"/>
        </p:nvPicPr>
        <p:blipFill>
          <a:blip r:embed="rId6" cstate="print">
            <a:lum bright="-18000"/>
          </a:blip>
          <a:srcRect/>
          <a:stretch>
            <a:fillRect/>
          </a:stretch>
        </p:blipFill>
        <p:spPr bwMode="auto">
          <a:xfrm>
            <a:off x="0" y="6035675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5346700" y="6496050"/>
            <a:ext cx="3797300" cy="361950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rgbClr val="000000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>
                <a:solidFill>
                  <a:srgbClr val="FFFFFF"/>
                </a:solidFill>
                <a:latin typeface="Calibri" pitchFamily="34" charset="0"/>
              </a:rPr>
              <a:t>Information network on rare cancers</a:t>
            </a:r>
            <a:endParaRPr lang="it-IT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 txBox="1">
            <a:spLocks noChangeArrowheads="1"/>
          </p:cNvSpPr>
          <p:nvPr/>
        </p:nvSpPr>
        <p:spPr bwMode="auto">
          <a:xfrm>
            <a:off x="859111" y="908720"/>
            <a:ext cx="75215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Work </a:t>
            </a:r>
            <a:r>
              <a:rPr lang="en-GB" sz="3600" b="1" dirty="0">
                <a:latin typeface="Arial Narrow" pitchFamily="34" charset="0"/>
              </a:rPr>
              <a:t>Package </a:t>
            </a:r>
            <a:r>
              <a:rPr lang="en-GB" sz="3600" b="1" dirty="0" smtClean="0">
                <a:latin typeface="Arial Narrow" pitchFamily="34" charset="0"/>
              </a:rPr>
              <a:t>5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600" b="1" dirty="0">
                <a:latin typeface="Arial Narrow" pitchFamily="34" charset="0"/>
              </a:rPr>
              <a:t>Objectives </a:t>
            </a:r>
            <a:r>
              <a:rPr lang="en-GB" sz="3600" b="1" dirty="0" smtClean="0">
                <a:latin typeface="Arial Narrow" pitchFamily="34" charset="0"/>
              </a:rPr>
              <a:t>of the work shop 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Utrecht 17</a:t>
            </a:r>
            <a:r>
              <a:rPr lang="en-GB" sz="3600" b="1" baseline="30000" dirty="0" smtClean="0">
                <a:latin typeface="Arial Narrow" pitchFamily="34" charset="0"/>
              </a:rPr>
              <a:t>th</a:t>
            </a:r>
            <a:r>
              <a:rPr lang="en-GB" sz="3600" b="1" dirty="0" smtClean="0">
                <a:latin typeface="Arial Narrow" pitchFamily="34" charset="0"/>
              </a:rPr>
              <a:t> January 2014</a:t>
            </a:r>
            <a:endParaRPr lang="en-GB" sz="3600" b="1" dirty="0">
              <a:latin typeface="Arial Narrow" pitchFamily="34" charset="0"/>
            </a:endParaRPr>
          </a:p>
        </p:txBody>
      </p:sp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199518" y="2990850"/>
            <a:ext cx="684076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GB" sz="2800" dirty="0">
                <a:latin typeface="Arial Narrow" pitchFamily="34" charset="0"/>
              </a:rPr>
              <a:t>Information on centres of expertise for rare cancers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71513" y="4777060"/>
            <a:ext cx="71104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0" bIns="0" anchor="b"/>
          <a:lstStyle/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GB" sz="2500" dirty="0">
                <a:latin typeface="+mj-lt"/>
              </a:rPr>
              <a:t>WP leader: Sabine </a:t>
            </a:r>
            <a:r>
              <a:rPr lang="en-GB" sz="2500" dirty="0" err="1">
                <a:latin typeface="+mj-lt"/>
              </a:rPr>
              <a:t>Siesling</a:t>
            </a:r>
            <a:endParaRPr lang="en-GB" sz="25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60648"/>
            <a:ext cx="60102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Work Package 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7700963" cy="410264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Aim</a:t>
            </a:r>
          </a:p>
          <a:p>
            <a:pPr marL="355600" lvl="3">
              <a:defRPr/>
            </a:pPr>
            <a:r>
              <a:rPr lang="en-GB" dirty="0" smtClean="0"/>
              <a:t>To </a:t>
            </a:r>
            <a:r>
              <a:rPr lang="en-GB" dirty="0"/>
              <a:t>identify </a:t>
            </a:r>
            <a:r>
              <a:rPr lang="en-GB" dirty="0" smtClean="0"/>
              <a:t>the qualification criteria for centres </a:t>
            </a:r>
            <a:r>
              <a:rPr lang="en-GB" dirty="0" err="1" smtClean="0"/>
              <a:t>Centres</a:t>
            </a: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en-GB" dirty="0" smtClean="0"/>
              <a:t>Expertise (</a:t>
            </a:r>
            <a:r>
              <a:rPr lang="en-GB" dirty="0" err="1" smtClean="0"/>
              <a:t>CoE</a:t>
            </a:r>
            <a:r>
              <a:rPr lang="en-GB" dirty="0" smtClean="0"/>
              <a:t>) </a:t>
            </a:r>
            <a:r>
              <a:rPr lang="en-GB" dirty="0"/>
              <a:t>for rare </a:t>
            </a:r>
            <a:r>
              <a:rPr lang="en-GB" dirty="0" smtClean="0"/>
              <a:t>cancers</a:t>
            </a:r>
          </a:p>
          <a:p>
            <a:pPr marL="355600" lvl="3"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Deliverable (No: 7)</a:t>
            </a:r>
          </a:p>
          <a:p>
            <a:pPr lvl="1">
              <a:defRPr/>
            </a:pPr>
            <a:r>
              <a:rPr lang="en-GB" dirty="0" smtClean="0"/>
              <a:t>Report identifying criteria indicating the level/quality of expertise for rare cancers management</a:t>
            </a:r>
          </a:p>
          <a:p>
            <a:pPr lvl="1"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 bwMode="auto">
          <a:xfrm>
            <a:off x="1331640" y="260648"/>
            <a:ext cx="60102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Process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88840"/>
            <a:ext cx="7700962" cy="345502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with </a:t>
            </a:r>
            <a:r>
              <a:rPr lang="en-GB" dirty="0"/>
              <a:t>a wide consensus process </a:t>
            </a:r>
            <a:endParaRPr lang="en-GB" dirty="0" smtClean="0"/>
          </a:p>
          <a:p>
            <a:pPr>
              <a:defRPr/>
            </a:pPr>
            <a:r>
              <a:rPr lang="en-GB" u="sng" dirty="0"/>
              <a:t>high resolution studies </a:t>
            </a:r>
          </a:p>
          <a:p>
            <a:pPr>
              <a:defRPr/>
            </a:pPr>
            <a:r>
              <a:rPr lang="en-GB" dirty="0" smtClean="0"/>
              <a:t>feedback/discussion on the results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332656"/>
            <a:ext cx="60102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Milestones WP5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2" y="1381125"/>
            <a:ext cx="8182619" cy="44624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 Milestones</a:t>
            </a:r>
          </a:p>
          <a:p>
            <a:pPr marL="444500" lvl="2" indent="-444500">
              <a:defRPr/>
            </a:pPr>
            <a:r>
              <a:rPr lang="en-GB" dirty="0" smtClean="0"/>
              <a:t>‘Consensus’ </a:t>
            </a:r>
            <a:r>
              <a:rPr lang="en-GB" dirty="0"/>
              <a:t>meeting on criteria </a:t>
            </a:r>
            <a:r>
              <a:rPr lang="en-GB" dirty="0" err="1" smtClean="0"/>
              <a:t>CoE</a:t>
            </a:r>
            <a:r>
              <a:rPr lang="en-GB" dirty="0" smtClean="0"/>
              <a:t> (Leiden)</a:t>
            </a:r>
            <a:endParaRPr lang="nl-NL" dirty="0"/>
          </a:p>
          <a:p>
            <a:pPr marL="444500" lvl="2" indent="-444500">
              <a:defRPr/>
            </a:pPr>
            <a:r>
              <a:rPr lang="en-GB" dirty="0" smtClean="0"/>
              <a:t>A protocol </a:t>
            </a:r>
            <a:r>
              <a:rPr lang="en-GB" dirty="0"/>
              <a:t>for the high resolution study </a:t>
            </a:r>
            <a:r>
              <a:rPr lang="en-GB" dirty="0" smtClean="0"/>
              <a:t> (Rome)</a:t>
            </a:r>
            <a:endParaRPr lang="en-GB" dirty="0"/>
          </a:p>
          <a:p>
            <a:pPr marL="444500" lvl="2" indent="-444500">
              <a:defRPr/>
            </a:pPr>
            <a:r>
              <a:rPr lang="en-GB" u="sng" dirty="0"/>
              <a:t>Data collection (cancer registries) and analysis</a:t>
            </a:r>
            <a:endParaRPr lang="nl-NL" u="sng" dirty="0"/>
          </a:p>
          <a:p>
            <a:pPr marL="444500" lvl="2" indent="-444500">
              <a:defRPr/>
            </a:pPr>
            <a:r>
              <a:rPr lang="en-GB" dirty="0"/>
              <a:t>Meeting to discuss the results </a:t>
            </a:r>
          </a:p>
          <a:p>
            <a:pPr marL="444500" lvl="2" indent="-444500">
              <a:defRPr/>
            </a:pPr>
            <a:r>
              <a:rPr lang="en-GB" dirty="0"/>
              <a:t>Final dissemination meeting with experts </a:t>
            </a:r>
            <a:r>
              <a:rPr lang="en-GB" dirty="0" smtClean="0"/>
              <a:t>held/report &gt; spring 2014</a:t>
            </a:r>
            <a:endParaRPr lang="nl-NL" dirty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260648"/>
            <a:ext cx="7033071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Specific criteria for </a:t>
            </a:r>
            <a:r>
              <a:rPr lang="en-GB" dirty="0" err="1" smtClean="0"/>
              <a:t>CoE</a:t>
            </a:r>
            <a:endParaRPr lang="en-GB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5314" y="1340768"/>
            <a:ext cx="8351142" cy="44624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GB" dirty="0" smtClean="0"/>
              <a:t>Only for a selection </a:t>
            </a:r>
            <a:r>
              <a:rPr lang="en-GB" dirty="0"/>
              <a:t>of rare cancer types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/>
              <a:t>Rationale:</a:t>
            </a:r>
          </a:p>
          <a:p>
            <a:pPr>
              <a:buFontTx/>
              <a:buChar char="-"/>
              <a:defRPr/>
            </a:pPr>
            <a:r>
              <a:rPr lang="en-GB" dirty="0" smtClean="0"/>
              <a:t>Expected difference in clinical management (adherence to guidelines)</a:t>
            </a:r>
          </a:p>
          <a:p>
            <a:pPr>
              <a:buFontTx/>
              <a:buChar char="-"/>
              <a:defRPr/>
            </a:pPr>
            <a:r>
              <a:rPr lang="en-GB" dirty="0" smtClean="0"/>
              <a:t>Expected difference in clinical outcome</a:t>
            </a:r>
          </a:p>
          <a:p>
            <a:pPr>
              <a:buFontTx/>
              <a:buChar char="-"/>
              <a:defRPr/>
            </a:pPr>
            <a:r>
              <a:rPr lang="en-GB" dirty="0" smtClean="0"/>
              <a:t>Geographical patterns (risk factors) and trends in incidence </a:t>
            </a:r>
          </a:p>
          <a:p>
            <a:pPr>
              <a:buFontTx/>
              <a:buChar char="-"/>
              <a:defRPr/>
            </a:pPr>
            <a:r>
              <a:rPr lang="en-GB" dirty="0" smtClean="0"/>
              <a:t>Already work done by other groups</a:t>
            </a:r>
          </a:p>
          <a:p>
            <a:pPr>
              <a:buFontTx/>
              <a:buChar char="-"/>
              <a:defRPr/>
            </a:pPr>
            <a:r>
              <a:rPr lang="en-GB" dirty="0" smtClean="0"/>
              <a:t>Not extremely rare</a:t>
            </a:r>
          </a:p>
          <a:p>
            <a:pPr>
              <a:buFontTx/>
              <a:buChar char="-"/>
              <a:defRPr/>
            </a:pPr>
            <a:endParaRPr lang="en-GB" dirty="0" smtClean="0"/>
          </a:p>
          <a:p>
            <a:pPr>
              <a:buFontTx/>
              <a:buChar char="-"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93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332656"/>
            <a:ext cx="6985000" cy="8640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The High Resolution Studies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772816"/>
            <a:ext cx="7700962" cy="40707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Four groups of rare tumours we focus on;</a:t>
            </a:r>
          </a:p>
          <a:p>
            <a:pPr marL="185738" lvl="1" indent="0">
              <a:buNone/>
            </a:pPr>
            <a:endParaRPr lang="en-GB" dirty="0" smtClean="0"/>
          </a:p>
          <a:p>
            <a:pPr marL="642938" lvl="1" indent="-457200"/>
            <a:r>
              <a:rPr lang="en-GB" dirty="0"/>
              <a:t>Neuroendocrine tumours </a:t>
            </a:r>
          </a:p>
          <a:p>
            <a:pPr marL="642938" lvl="1" indent="-457200"/>
            <a:r>
              <a:rPr lang="en-GB" dirty="0" smtClean="0"/>
              <a:t>Sarcomas </a:t>
            </a:r>
            <a:endParaRPr lang="en-GB" dirty="0"/>
          </a:p>
          <a:p>
            <a:pPr marL="642938" lvl="1" indent="-457200"/>
            <a:r>
              <a:rPr lang="en-GB" dirty="0"/>
              <a:t>Head And Neck Tumours</a:t>
            </a:r>
          </a:p>
          <a:p>
            <a:pPr marL="642938" lvl="1" indent="-457200"/>
            <a:r>
              <a:rPr lang="en-GB" dirty="0" smtClean="0"/>
              <a:t>Testicular cancer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1182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010275" cy="755650"/>
          </a:xfrm>
        </p:spPr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7812" y="1381125"/>
            <a:ext cx="8686676" cy="4462463"/>
          </a:xfrm>
        </p:spPr>
        <p:txBody>
          <a:bodyPr/>
          <a:lstStyle/>
          <a:p>
            <a:r>
              <a:rPr lang="en-GB" dirty="0" smtClean="0"/>
              <a:t>Understand the differences per Cancer Registry</a:t>
            </a:r>
          </a:p>
          <a:p>
            <a:pPr marL="857250" lvl="1" indent="-457200"/>
            <a:r>
              <a:rPr lang="en-GB" dirty="0" smtClean="0"/>
              <a:t>Available information</a:t>
            </a:r>
          </a:p>
          <a:p>
            <a:pPr marL="857250" lvl="1" indent="-457200"/>
            <a:r>
              <a:rPr lang="en-GB" dirty="0" smtClean="0"/>
              <a:t>Organisation of the Cancer Registry</a:t>
            </a:r>
          </a:p>
          <a:p>
            <a:pPr marL="857250" lvl="1" indent="-457200"/>
            <a:r>
              <a:rPr lang="en-GB" dirty="0" smtClean="0"/>
              <a:t>Difficulties for the Study</a:t>
            </a:r>
          </a:p>
          <a:p>
            <a:pPr marL="857250" lvl="1" indent="-457200"/>
            <a:endParaRPr lang="en-GB" dirty="0" smtClean="0"/>
          </a:p>
          <a:p>
            <a:r>
              <a:rPr lang="en-GB" dirty="0" smtClean="0"/>
              <a:t>Start to learn using the protocol</a:t>
            </a:r>
          </a:p>
          <a:p>
            <a:r>
              <a:rPr lang="en-GB" dirty="0" smtClean="0"/>
              <a:t>Understand the ACCESS data-collection tool</a:t>
            </a:r>
          </a:p>
          <a:p>
            <a:r>
              <a:rPr lang="en-GB" dirty="0" smtClean="0"/>
              <a:t>The way forward</a:t>
            </a:r>
          </a:p>
        </p:txBody>
      </p:sp>
    </p:spTree>
    <p:extLst>
      <p:ext uri="{BB962C8B-B14F-4D97-AF65-F5344CB8AC3E}">
        <p14:creationId xmlns:p14="http://schemas.microsoft.com/office/powerpoint/2010/main" val="93043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688" y="260648"/>
            <a:ext cx="60102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Questions and suggestions</a:t>
            </a:r>
          </a:p>
        </p:txBody>
      </p:sp>
      <p:pic>
        <p:nvPicPr>
          <p:cNvPr id="47106" name="Picture 2" descr="http://marketingepic.com/sites/marketingepic.com/files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9644" y="1484784"/>
            <a:ext cx="5208587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44166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">
  <a:themeElements>
    <a:clrScheme name="C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245</Words>
  <Application>Microsoft Office PowerPoint</Application>
  <PresentationFormat>Diavoorstelling (4:3)</PresentationFormat>
  <Paragraphs>60</Paragraphs>
  <Slides>8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Capsule</vt:lpstr>
      <vt:lpstr>PowerPoint-presentatie</vt:lpstr>
      <vt:lpstr>Work Package 5</vt:lpstr>
      <vt:lpstr>Process</vt:lpstr>
      <vt:lpstr>Milestones WP5</vt:lpstr>
      <vt:lpstr>Specific criteria for CoE</vt:lpstr>
      <vt:lpstr>The High Resolution Studies</vt:lpstr>
      <vt:lpstr>Objectives</vt:lpstr>
      <vt:lpstr>Questions and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Rizzo</dc:creator>
  <cp:lastModifiedBy>Jan Maarten van der Zwan</cp:lastModifiedBy>
  <cp:revision>144</cp:revision>
  <dcterms:created xsi:type="dcterms:W3CDTF">2008-10-25T15:12:06Z</dcterms:created>
  <dcterms:modified xsi:type="dcterms:W3CDTF">2014-05-19T09:07:28Z</dcterms:modified>
</cp:coreProperties>
</file>