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408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CF7EC4-C184-4743-8DEC-B4A01044E3F8}" type="datetimeFigureOut">
              <a:rPr lang="bg-BG" smtClean="0"/>
              <a:pPr/>
              <a:t>04/08/2014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593166-C3B8-489D-82F2-798150B5BA8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RarecareNet</a:t>
            </a:r>
            <a:r>
              <a:rPr lang="en-US" dirty="0" smtClean="0"/>
              <a:t>-HR/Bulgarian CR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Nadya Dimitrova</a:t>
            </a:r>
          </a:p>
          <a:p>
            <a:r>
              <a:rPr lang="en-US" dirty="0" err="1" smtClean="0"/>
              <a:t>Marieta</a:t>
            </a:r>
            <a:r>
              <a:rPr lang="en-US" dirty="0" smtClean="0"/>
              <a:t> </a:t>
            </a:r>
            <a:r>
              <a:rPr lang="en-US" dirty="0" err="1" smtClean="0"/>
              <a:t>Petkova</a:t>
            </a:r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 tissue sarcoma of limbs difficulties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Morphology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mixoid</a:t>
            </a:r>
            <a:r>
              <a:rPr lang="en-US" dirty="0" smtClean="0"/>
              <a:t> </a:t>
            </a:r>
            <a:r>
              <a:rPr lang="en-US" dirty="0" err="1" smtClean="0"/>
              <a:t>pleomorphic</a:t>
            </a:r>
            <a:r>
              <a:rPr lang="en-US" dirty="0" smtClean="0"/>
              <a:t> cell sarcoma, G3”</a:t>
            </a:r>
          </a:p>
          <a:p>
            <a:pPr lvl="1">
              <a:buNone/>
            </a:pPr>
            <a:r>
              <a:rPr lang="en-US" sz="2200" b="1" dirty="0" smtClean="0"/>
              <a:t>880233 </a:t>
            </a:r>
            <a:r>
              <a:rPr lang="en-US" sz="2200" dirty="0" smtClean="0"/>
              <a:t>(</a:t>
            </a:r>
            <a:r>
              <a:rPr lang="en-US" sz="2200" dirty="0" err="1" smtClean="0"/>
              <a:t>pleomorphic</a:t>
            </a:r>
            <a:r>
              <a:rPr lang="en-US" sz="2200" dirty="0" smtClean="0"/>
              <a:t> cell sarcoma) vs. </a:t>
            </a:r>
            <a:r>
              <a:rPr lang="en-US" sz="2200" b="1" dirty="0" smtClean="0"/>
              <a:t>884033 </a:t>
            </a:r>
            <a:r>
              <a:rPr lang="en-US" sz="2200" dirty="0" smtClean="0"/>
              <a:t>(</a:t>
            </a:r>
            <a:r>
              <a:rPr lang="en-US" sz="2200" dirty="0" err="1" smtClean="0"/>
              <a:t>myxosarcoma</a:t>
            </a:r>
            <a:r>
              <a:rPr lang="en-US" sz="2200" dirty="0" smtClean="0"/>
              <a:t>)</a:t>
            </a:r>
            <a:r>
              <a:rPr lang="en-US" sz="2200" dirty="0" smtClean="0">
                <a:sym typeface="Wingdings" panose="05000000000000000000" pitchFamily="2" charset="2"/>
              </a:rPr>
              <a:t> ask </a:t>
            </a:r>
          </a:p>
          <a:p>
            <a:pPr lvl="1">
              <a:buNone/>
            </a:pPr>
            <a:r>
              <a:rPr lang="en-US" u="sng" dirty="0" smtClean="0"/>
              <a:t>Grade</a:t>
            </a:r>
          </a:p>
          <a:p>
            <a:pPr lvl="1"/>
            <a:r>
              <a:rPr lang="en-US" dirty="0" smtClean="0"/>
              <a:t>How to code “well differentiated </a:t>
            </a:r>
            <a:r>
              <a:rPr lang="en-US" dirty="0" err="1" smtClean="0"/>
              <a:t>liposarcoma</a:t>
            </a:r>
            <a:r>
              <a:rPr lang="en-US" dirty="0" smtClean="0"/>
              <a:t>”? G1?</a:t>
            </a:r>
          </a:p>
          <a:p>
            <a:pPr lvl="1"/>
            <a:r>
              <a:rPr lang="en-US" dirty="0" err="1" smtClean="0"/>
              <a:t>Liposarcoma</a:t>
            </a:r>
            <a:r>
              <a:rPr lang="en-US" dirty="0" smtClean="0"/>
              <a:t> G1, not specified the classification?</a:t>
            </a:r>
          </a:p>
          <a:p>
            <a:r>
              <a:rPr lang="en-US" u="sng" dirty="0" smtClean="0"/>
              <a:t>Biopsy</a:t>
            </a:r>
          </a:p>
          <a:p>
            <a:pPr lvl="1"/>
            <a:r>
              <a:rPr lang="en-US" dirty="0" smtClean="0"/>
              <a:t>How to code “biopsy sample taken” for surgically treated patients – does it mean “biopsy sample taken before surgery”?</a:t>
            </a:r>
          </a:p>
          <a:p>
            <a:pPr lvl="1"/>
            <a:r>
              <a:rPr lang="en-US" dirty="0" smtClean="0"/>
              <a:t>Biopsy revision – how to code if not sure </a:t>
            </a:r>
            <a:r>
              <a:rPr lang="en-US" b="1" dirty="0" smtClean="0"/>
              <a:t>0</a:t>
            </a:r>
            <a:r>
              <a:rPr lang="en-US" dirty="0" smtClean="0"/>
              <a:t> or </a:t>
            </a:r>
            <a:r>
              <a:rPr lang="en-US" b="1" dirty="0" smtClean="0"/>
              <a:t>2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Testicular cancer difficulties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55000" lnSpcReduction="20000"/>
          </a:bodyPr>
          <a:lstStyle/>
          <a:p>
            <a:r>
              <a:rPr lang="en-US" u="sng" dirty="0" smtClean="0"/>
              <a:t>Morphology</a:t>
            </a:r>
          </a:p>
          <a:p>
            <a:pPr lvl="1"/>
            <a:r>
              <a:rPr lang="en-US" sz="2900" dirty="0" smtClean="0"/>
              <a:t>“germ cell tumor – </a:t>
            </a:r>
            <a:r>
              <a:rPr lang="en-US" sz="2900" dirty="0" err="1" smtClean="0"/>
              <a:t>embryonal</a:t>
            </a:r>
            <a:r>
              <a:rPr lang="en-US" sz="2900" dirty="0" smtClean="0"/>
              <a:t> carcinoma of testis”</a:t>
            </a:r>
          </a:p>
          <a:p>
            <a:pPr lvl="1">
              <a:buNone/>
            </a:pPr>
            <a:r>
              <a:rPr lang="en-US" sz="2900" b="1" dirty="0" smtClean="0"/>
              <a:t>906439</a:t>
            </a:r>
            <a:r>
              <a:rPr lang="en-US" sz="2900" dirty="0" smtClean="0"/>
              <a:t> (germ cell tumor, NOS) or </a:t>
            </a:r>
            <a:r>
              <a:rPr lang="en-US" sz="2900" b="1" dirty="0" smtClean="0"/>
              <a:t>907039</a:t>
            </a:r>
            <a:r>
              <a:rPr lang="en-US" sz="2900" dirty="0" smtClean="0"/>
              <a:t> (</a:t>
            </a:r>
            <a:r>
              <a:rPr lang="en-US" sz="2900" dirty="0" err="1" smtClean="0"/>
              <a:t>embryonal</a:t>
            </a:r>
            <a:r>
              <a:rPr lang="en-US" sz="2900" dirty="0" smtClean="0"/>
              <a:t> carcinoma, NOS)</a:t>
            </a:r>
          </a:p>
          <a:p>
            <a:pPr lvl="1"/>
            <a:r>
              <a:rPr lang="en-US" sz="2900" dirty="0" smtClean="0"/>
              <a:t>“</a:t>
            </a:r>
            <a:r>
              <a:rPr lang="en-US" sz="2900" dirty="0" err="1" smtClean="0"/>
              <a:t>seminoma</a:t>
            </a:r>
            <a:r>
              <a:rPr lang="en-US" sz="2900" dirty="0" smtClean="0"/>
              <a:t> and </a:t>
            </a:r>
            <a:r>
              <a:rPr lang="en-US" sz="2900" dirty="0" err="1" smtClean="0"/>
              <a:t>embryonal</a:t>
            </a:r>
            <a:r>
              <a:rPr lang="en-US" sz="2900" dirty="0" smtClean="0"/>
              <a:t> carcinoma of testis”</a:t>
            </a:r>
          </a:p>
          <a:p>
            <a:pPr lvl="1">
              <a:buNone/>
            </a:pPr>
            <a:r>
              <a:rPr lang="en-US" sz="2900" b="1" dirty="0" smtClean="0"/>
              <a:t>906139</a:t>
            </a:r>
            <a:r>
              <a:rPr lang="en-US" sz="2900" dirty="0" smtClean="0"/>
              <a:t> (seminoma) or </a:t>
            </a:r>
            <a:r>
              <a:rPr lang="en-US" sz="2900" b="1" dirty="0" smtClean="0"/>
              <a:t>907039</a:t>
            </a:r>
            <a:r>
              <a:rPr lang="en-US" sz="2900" dirty="0" smtClean="0"/>
              <a:t> (</a:t>
            </a:r>
            <a:r>
              <a:rPr lang="en-US" sz="2900" dirty="0" err="1" smtClean="0"/>
              <a:t>embryonal</a:t>
            </a:r>
            <a:r>
              <a:rPr lang="en-US" sz="2900" dirty="0" smtClean="0"/>
              <a:t> carcinoma, NOS)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u="sng" dirty="0" smtClean="0"/>
              <a:t>Serum tumor markers</a:t>
            </a:r>
          </a:p>
          <a:p>
            <a:pPr lvl="1"/>
            <a:r>
              <a:rPr lang="en-US" dirty="0" smtClean="0"/>
              <a:t>If not obtained immediately after orchiectomy? </a:t>
            </a:r>
          </a:p>
          <a:p>
            <a:pPr lvl="1"/>
            <a:r>
              <a:rPr lang="en-US" dirty="0" smtClean="0"/>
              <a:t>If measurement units not available:</a:t>
            </a:r>
          </a:p>
          <a:p>
            <a:pPr lvl="1">
              <a:buNone/>
            </a:pPr>
            <a:r>
              <a:rPr lang="en-US" dirty="0" smtClean="0"/>
              <a:t>LDH 116, AFP 1.13, </a:t>
            </a:r>
            <a:r>
              <a:rPr lang="en-US" dirty="0" err="1" smtClean="0"/>
              <a:t>bHCG</a:t>
            </a:r>
            <a:r>
              <a:rPr lang="en-US" dirty="0" smtClean="0"/>
              <a:t> 0.356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buNone/>
            </a:pPr>
            <a:r>
              <a:rPr lang="en-US" dirty="0" smtClean="0"/>
              <a:t>How to code S if serum marker studies are performed, but the results are not possible to interpret? </a:t>
            </a:r>
          </a:p>
          <a:p>
            <a:pPr lvl="1">
              <a:buNone/>
            </a:pPr>
            <a:r>
              <a:rPr lang="en-US" dirty="0" smtClean="0"/>
              <a:t>How to code if “tumor markers – within normal limits”, without the results shown?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u="sng" dirty="0" smtClean="0"/>
              <a:t>Retroperitoneal lymph node dissection</a:t>
            </a:r>
          </a:p>
          <a:p>
            <a:pPr lvl="1"/>
            <a:r>
              <a:rPr lang="en-US" dirty="0" smtClean="0"/>
              <a:t>How to code if performed not during the first surgery, but six months later? 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 smtClean="0"/>
              <a:t>Active surveillance took place</a:t>
            </a:r>
          </a:p>
          <a:p>
            <a:pPr lvl="1"/>
            <a:r>
              <a:rPr lang="en-US" b="1" dirty="0" smtClean="0"/>
              <a:t>Code=0</a:t>
            </a:r>
            <a:r>
              <a:rPr lang="en-US" dirty="0" smtClean="0"/>
              <a:t> when stage I patient received chemo after surgery?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Head and Neck cancer difficulties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6851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Primary </a:t>
            </a:r>
            <a:r>
              <a:rPr lang="en-US" dirty="0" err="1" smtClean="0"/>
              <a:t>tumour</a:t>
            </a:r>
            <a:r>
              <a:rPr lang="en-US" dirty="0" smtClean="0"/>
              <a:t> site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tumour</a:t>
            </a:r>
            <a:r>
              <a:rPr lang="en-US" dirty="0" smtClean="0"/>
              <a:t> engaging left lateral floor of mouth, oropharynx and </a:t>
            </a:r>
            <a:r>
              <a:rPr lang="en-US" dirty="0" err="1" smtClean="0"/>
              <a:t>hypopharynx</a:t>
            </a:r>
            <a:r>
              <a:rPr lang="en-US" dirty="0" smtClean="0"/>
              <a:t>” (from CT) and “</a:t>
            </a:r>
            <a:r>
              <a:rPr lang="en-US" dirty="0" err="1" smtClean="0"/>
              <a:t>tumour</a:t>
            </a:r>
            <a:r>
              <a:rPr lang="en-US" dirty="0" smtClean="0"/>
              <a:t> engaging left </a:t>
            </a:r>
            <a:r>
              <a:rPr lang="en-US" dirty="0" err="1" smtClean="0"/>
              <a:t>tonsillar</a:t>
            </a:r>
            <a:r>
              <a:rPr lang="en-US" dirty="0" smtClean="0"/>
              <a:t> pillar was removed” (from surgery report): C 14.8 or C10.9 or C04.1 or C09.1?</a:t>
            </a:r>
          </a:p>
          <a:p>
            <a:r>
              <a:rPr lang="en-US" dirty="0" smtClean="0"/>
              <a:t>Information on technique used for surgery</a:t>
            </a:r>
          </a:p>
          <a:p>
            <a:pPr lvl="1"/>
            <a:r>
              <a:rPr lang="en-US" dirty="0" smtClean="0"/>
              <a:t>How to code “extirpation” – 1 (radical resection) or 2 (local excision)?</a:t>
            </a:r>
          </a:p>
          <a:p>
            <a:pPr lvl="1"/>
            <a:r>
              <a:rPr lang="en-US" dirty="0" smtClean="0"/>
              <a:t>If laser surgery of larynx was followed by resection, which one to record? Post surgery pathology report with the core items</a:t>
            </a:r>
          </a:p>
          <a:p>
            <a:pPr lvl="1"/>
            <a:r>
              <a:rPr lang="en-US" b="1" dirty="0" smtClean="0"/>
              <a:t>Code=0</a:t>
            </a:r>
            <a:r>
              <a:rPr lang="en-US" dirty="0" smtClean="0"/>
              <a:t> - If no surgery, but only biopsy?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/>
              <a:t>Information on type of radiotherapy</a:t>
            </a:r>
          </a:p>
          <a:p>
            <a:pPr lvl="1"/>
            <a:r>
              <a:rPr lang="en-US" dirty="0" smtClean="0"/>
              <a:t>How to code “</a:t>
            </a:r>
            <a:r>
              <a:rPr lang="en-US" dirty="0" err="1" smtClean="0"/>
              <a:t>telegamatherapy</a:t>
            </a:r>
            <a:r>
              <a:rPr lang="en-US" dirty="0" smtClean="0"/>
              <a:t>”, “Cobalt 60”, “</a:t>
            </a:r>
            <a:r>
              <a:rPr lang="en-US" dirty="0" err="1" smtClean="0"/>
              <a:t>radiotherapiam</a:t>
            </a:r>
            <a:r>
              <a:rPr lang="en-US" dirty="0" smtClean="0"/>
              <a:t> </a:t>
            </a:r>
            <a:r>
              <a:rPr lang="en-US" dirty="0" err="1" smtClean="0"/>
              <a:t>deffinitiva</a:t>
            </a:r>
            <a:r>
              <a:rPr lang="en-US" dirty="0" smtClean="0"/>
              <a:t>”? </a:t>
            </a:r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bg-BG" dirty="0"/>
          </a:p>
        </p:txBody>
      </p:sp>
      <p:pic>
        <p:nvPicPr>
          <p:cNvPr id="1026" name="Picture 2" descr="http://3.bp.blogspot.com/-PlMvZEDELRI/TZvJ9fRHgrI/AAAAAAAADso/hiFU6AVqMTo/s1600/Scan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3" y="1643050"/>
            <a:ext cx="4286280" cy="3071834"/>
          </a:xfrm>
          <a:prstGeom prst="rect">
            <a:avLst/>
          </a:prstGeom>
          <a:noFill/>
        </p:spPr>
      </p:pic>
      <p:pic>
        <p:nvPicPr>
          <p:cNvPr id="1030" name="Picture 6" descr="http://www.bulgaria-trips-and-tours.com/wp-content/uploads/2012/06/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2399" y="3214686"/>
            <a:ext cx="4282460" cy="3205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Bulgarian national cancer registry (BNCR)</a:t>
            </a:r>
            <a:endParaRPr lang="bg-B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85992"/>
            <a:ext cx="621510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786050" y="1928802"/>
            <a:ext cx="257176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13 Regional cancer registries</a:t>
            </a:r>
            <a:endParaRPr lang="bg-BG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2928934"/>
            <a:ext cx="24128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BNCR:</a:t>
            </a:r>
          </a:p>
          <a:p>
            <a:pPr>
              <a:buFontTx/>
              <a:buChar char="-"/>
            </a:pPr>
            <a:r>
              <a:rPr lang="en-US" dirty="0" smtClean="0"/>
              <a:t>Established in 1952;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35 000 cases a year;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7.5 million population;</a:t>
            </a:r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registration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757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smtClean="0"/>
              <a:t>Regional cancer registries</a:t>
            </a:r>
            <a:r>
              <a:rPr lang="en-US" sz="2800" dirty="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Collect data from hospitals and medical centers in their region using all available data sources;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Extract, code and record information in the regional databases;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Regularly (4 – 5 times a year) send regional databases to the National Cancer Registry.</a:t>
            </a:r>
          </a:p>
          <a:p>
            <a:pPr lvl="1"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National Cancer Registry: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Maintains the</a:t>
            </a:r>
            <a:r>
              <a:rPr lang="en-US" sz="2400" b="1" dirty="0" smtClean="0"/>
              <a:t> </a:t>
            </a:r>
            <a:r>
              <a:rPr lang="en-US" sz="2400" dirty="0" smtClean="0"/>
              <a:t>national database;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Performs different checks for accuracy, completeness and validity of data; requests additional information if needed.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Prepare analyses and publications.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75775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Hospital discharge records (HDR):</a:t>
            </a:r>
          </a:p>
          <a:p>
            <a:pPr lvl="1"/>
            <a:r>
              <a:rPr lang="en-US" dirty="0" smtClean="0"/>
              <a:t>Mostly on paper, but some in electronic form;</a:t>
            </a:r>
          </a:p>
          <a:p>
            <a:pPr lvl="1"/>
            <a:r>
              <a:rPr lang="en-US" dirty="0" smtClean="0"/>
              <a:t>For almost all patient’s admissions in hospital for different treatments.</a:t>
            </a:r>
          </a:p>
          <a:p>
            <a:r>
              <a:rPr lang="en-US" b="1" dirty="0" smtClean="0"/>
              <a:t>Notification forms:</a:t>
            </a:r>
          </a:p>
          <a:p>
            <a:pPr lvl="1"/>
            <a:r>
              <a:rPr lang="en-US" dirty="0" smtClean="0"/>
              <a:t>Still in use, but very short description of the case. </a:t>
            </a:r>
          </a:p>
          <a:p>
            <a:r>
              <a:rPr lang="en-US" b="1" dirty="0" smtClean="0"/>
              <a:t>Pathology reports:</a:t>
            </a:r>
          </a:p>
          <a:p>
            <a:pPr lvl="1"/>
            <a:r>
              <a:rPr lang="en-US" dirty="0" smtClean="0"/>
              <a:t>Usually the description by the pathologists is included in the HDRs.</a:t>
            </a:r>
          </a:p>
          <a:p>
            <a:pPr lvl="1"/>
            <a:r>
              <a:rPr lang="en-US" dirty="0" smtClean="0"/>
              <a:t>Mostly on paper, handwritten or available only from laboratory journals, recording all examinations;</a:t>
            </a:r>
          </a:p>
          <a:p>
            <a:r>
              <a:rPr lang="en-US" b="1" dirty="0" smtClean="0"/>
              <a:t>Laboratory results, images:</a:t>
            </a:r>
          </a:p>
          <a:p>
            <a:pPr lvl="1"/>
            <a:r>
              <a:rPr lang="en-US" dirty="0" smtClean="0"/>
              <a:t>Usually included in the HDRs;</a:t>
            </a:r>
          </a:p>
          <a:p>
            <a:pPr lvl="1"/>
            <a:r>
              <a:rPr lang="en-US" dirty="0" smtClean="0"/>
              <a:t>Sometimes – on a separate paper form;</a:t>
            </a:r>
          </a:p>
          <a:p>
            <a:r>
              <a:rPr lang="en-US" b="1" dirty="0" smtClean="0"/>
              <a:t>Hospital information systems:</a:t>
            </a:r>
          </a:p>
          <a:p>
            <a:pPr lvl="1"/>
            <a:r>
              <a:rPr lang="en-US" dirty="0" smtClean="0"/>
              <a:t>Summary records for patient’s admissions in hospital;</a:t>
            </a:r>
          </a:p>
          <a:p>
            <a:pPr lvl="1"/>
            <a:r>
              <a:rPr lang="en-US" dirty="0" smtClean="0"/>
              <a:t>Pathology records – only from several hospitals. </a:t>
            </a:r>
          </a:p>
          <a:p>
            <a:r>
              <a:rPr lang="en-US" b="1" dirty="0" smtClean="0"/>
              <a:t>Death certificates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 of information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BNCR collects routinely: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Information for the </a:t>
            </a:r>
            <a:r>
              <a:rPr lang="en-US" b="1" dirty="0" smtClean="0"/>
              <a:t>patient</a:t>
            </a:r>
            <a:r>
              <a:rPr lang="en-US" dirty="0" smtClean="0"/>
              <a:t> – name, PIN, address, marital status, social group, occupation, date of diagnosis, death date, etc.;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Characteristics of the </a:t>
            </a:r>
            <a:r>
              <a:rPr lang="en-US" b="1" dirty="0" smtClean="0"/>
              <a:t>tumor</a:t>
            </a:r>
            <a:r>
              <a:rPr lang="en-US" dirty="0" smtClean="0"/>
              <a:t> – topography, morphology, TNM, stage, grade, etc.;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Description of the </a:t>
            </a:r>
            <a:r>
              <a:rPr lang="en-US" b="1" dirty="0" smtClean="0"/>
              <a:t>treatment</a:t>
            </a:r>
            <a:r>
              <a:rPr lang="en-US" dirty="0" smtClean="0"/>
              <a:t> – surgery, radio-,  chemo-, hormonal and other therapy.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Progression</a:t>
            </a:r>
            <a:r>
              <a:rPr lang="en-US" dirty="0" smtClean="0"/>
              <a:t> of the disease (since 2011) – metastases, recurrence, treatments.</a:t>
            </a:r>
          </a:p>
          <a:p>
            <a:pPr lvl="1"/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 of additional information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9708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additional information, requested for different ad-hoc studies:</a:t>
            </a:r>
          </a:p>
          <a:p>
            <a:pPr lvl="1"/>
            <a:r>
              <a:rPr lang="en-US" dirty="0" smtClean="0"/>
              <a:t>Develop a </a:t>
            </a:r>
            <a:r>
              <a:rPr lang="en-US" b="1" dirty="0" smtClean="0"/>
              <a:t>module</a:t>
            </a:r>
            <a:r>
              <a:rPr lang="en-US" dirty="0" smtClean="0"/>
              <a:t>, connected to the cancer information system, containing </a:t>
            </a:r>
            <a:r>
              <a:rPr lang="en-US" b="1" dirty="0" smtClean="0"/>
              <a:t>additional fields </a:t>
            </a:r>
            <a:r>
              <a:rPr lang="en-US" dirty="0" smtClean="0"/>
              <a:t>to record the requested data, according to the study protocol; Use the built in checks for consistency of variables. </a:t>
            </a:r>
          </a:p>
          <a:p>
            <a:pPr lvl="1"/>
            <a:r>
              <a:rPr lang="en-US" dirty="0" smtClean="0"/>
              <a:t>Install the module in the NCR and all RCR, participating in the study. </a:t>
            </a:r>
          </a:p>
          <a:p>
            <a:pPr lvl="1"/>
            <a:r>
              <a:rPr lang="en-US" dirty="0" smtClean="0"/>
              <a:t>Organize </a:t>
            </a:r>
            <a:r>
              <a:rPr lang="en-US" b="1" dirty="0" smtClean="0"/>
              <a:t>training</a:t>
            </a:r>
            <a:r>
              <a:rPr lang="en-US" dirty="0" smtClean="0"/>
              <a:t> and prepare </a:t>
            </a:r>
            <a:r>
              <a:rPr lang="en-US" b="1" dirty="0" smtClean="0"/>
              <a:t>instruction materials</a:t>
            </a:r>
            <a:r>
              <a:rPr lang="en-US" dirty="0" smtClean="0"/>
              <a:t>;</a:t>
            </a:r>
          </a:p>
          <a:p>
            <a:pPr lvl="1"/>
            <a:r>
              <a:rPr lang="en-US" b="1" dirty="0" smtClean="0"/>
              <a:t>RCRs review the paper medical documents</a:t>
            </a:r>
            <a:r>
              <a:rPr lang="en-US" dirty="0" smtClean="0"/>
              <a:t>, stored at their archives, extract, code and record the necessary data in the module. </a:t>
            </a:r>
          </a:p>
          <a:p>
            <a:pPr lvl="1"/>
            <a:r>
              <a:rPr lang="en-US" dirty="0" smtClean="0"/>
              <a:t>NCR collects all files with the records, checks and analyses the data.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RarecareNet</a:t>
            </a:r>
            <a:r>
              <a:rPr lang="en-US" dirty="0" smtClean="0"/>
              <a:t>-HR in Bulgaria</a:t>
            </a:r>
            <a:endParaRPr lang="bg-B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9552" y="1773936"/>
            <a:ext cx="8147248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General difficulties:</a:t>
            </a:r>
          </a:p>
          <a:p>
            <a:pPr lvl="1"/>
            <a:r>
              <a:rPr lang="en-US" dirty="0" smtClean="0"/>
              <a:t>Morphology</a:t>
            </a:r>
          </a:p>
          <a:p>
            <a:pPr lvl="1">
              <a:buNone/>
            </a:pPr>
            <a:r>
              <a:rPr lang="en-US" u="sng" dirty="0" smtClean="0"/>
              <a:t>ICD10 vs. ICD-O-3:</a:t>
            </a:r>
          </a:p>
          <a:p>
            <a:pPr lvl="1">
              <a:buNone/>
            </a:pPr>
            <a:r>
              <a:rPr lang="en-US" dirty="0" smtClean="0"/>
              <a:t>ICD-O-3 is not translated in BG and it is not integrated in </a:t>
            </a:r>
            <a:r>
              <a:rPr lang="en-US" dirty="0" err="1" smtClean="0"/>
              <a:t>CancerRegBG</a:t>
            </a:r>
            <a:endParaRPr lang="en-US" dirty="0" smtClean="0"/>
          </a:p>
          <a:p>
            <a:pPr lvl="1"/>
            <a:r>
              <a:rPr lang="en-US" dirty="0" smtClean="0"/>
              <a:t>Possible solution – to add a field for ICD-O-3 morphology code in the module for data collection</a:t>
            </a:r>
          </a:p>
          <a:p>
            <a:pPr lvl="1"/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RarecareNet</a:t>
            </a:r>
            <a:r>
              <a:rPr lang="en-US" dirty="0" smtClean="0"/>
              <a:t>-HR in Bulgaria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9708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General difficulties:</a:t>
            </a:r>
          </a:p>
          <a:p>
            <a:r>
              <a:rPr lang="en-US" u="sng" dirty="0" smtClean="0"/>
              <a:t>Hospital</a:t>
            </a:r>
          </a:p>
          <a:p>
            <a:pPr lvl="1"/>
            <a:r>
              <a:rPr lang="en-US" dirty="0" smtClean="0"/>
              <a:t>Real </a:t>
            </a:r>
            <a:r>
              <a:rPr lang="en-US" b="1" dirty="0" smtClean="0"/>
              <a:t>id number </a:t>
            </a:r>
            <a:r>
              <a:rPr lang="en-US" dirty="0" smtClean="0"/>
              <a:t>of the hospital or the one used at the registry? We have both.</a:t>
            </a:r>
          </a:p>
          <a:p>
            <a:r>
              <a:rPr lang="en-US" u="sng" dirty="0" smtClean="0"/>
              <a:t>T, N, M </a:t>
            </a:r>
          </a:p>
          <a:p>
            <a:pPr lvl="1"/>
            <a:r>
              <a:rPr lang="en-US" dirty="0" smtClean="0"/>
              <a:t>if no information – empty fields or else?</a:t>
            </a:r>
          </a:p>
          <a:p>
            <a:pPr lvl="1"/>
            <a:r>
              <a:rPr lang="en-US" dirty="0" smtClean="0"/>
              <a:t>If the </a:t>
            </a:r>
            <a:r>
              <a:rPr lang="en-US" b="1" dirty="0" smtClean="0"/>
              <a:t>description</a:t>
            </a:r>
            <a:r>
              <a:rPr lang="en-US" dirty="0" smtClean="0"/>
              <a:t> of tumor, lymph nodes and metastases in the medical documents </a:t>
            </a:r>
            <a:r>
              <a:rPr lang="en-US" b="1" dirty="0" smtClean="0"/>
              <a:t>doesn’t correspond </a:t>
            </a:r>
            <a:r>
              <a:rPr lang="en-US" dirty="0" smtClean="0"/>
              <a:t>to assigned values for T, N, M – </a:t>
            </a:r>
            <a:r>
              <a:rPr lang="en-US" b="1" dirty="0" smtClean="0"/>
              <a:t>recode </a:t>
            </a:r>
            <a:r>
              <a:rPr lang="en-US" dirty="0" smtClean="0"/>
              <a:t>according to the description or else?</a:t>
            </a:r>
          </a:p>
          <a:p>
            <a:pPr lvl="1"/>
            <a:r>
              <a:rPr lang="en-US" dirty="0" smtClean="0"/>
              <a:t>If there is </a:t>
            </a:r>
            <a:r>
              <a:rPr lang="en-US" b="1" dirty="0" smtClean="0"/>
              <a:t>no description </a:t>
            </a:r>
            <a:r>
              <a:rPr lang="en-US" dirty="0" smtClean="0"/>
              <a:t>of the tumor, lymph nodes and metastases, </a:t>
            </a:r>
            <a:r>
              <a:rPr lang="en-US" b="1" dirty="0" smtClean="0"/>
              <a:t>but T, N and M are recorded </a:t>
            </a:r>
            <a:r>
              <a:rPr lang="en-US" dirty="0" smtClean="0"/>
              <a:t>in the medical documents, without specification of </a:t>
            </a:r>
            <a:r>
              <a:rPr lang="en-US" b="1" dirty="0" smtClean="0"/>
              <a:t>“p” or “c”?</a:t>
            </a:r>
          </a:p>
          <a:p>
            <a:r>
              <a:rPr lang="en-US" u="sng" dirty="0" smtClean="0"/>
              <a:t>Resection status </a:t>
            </a:r>
          </a:p>
          <a:p>
            <a:pPr lvl="1"/>
            <a:r>
              <a:rPr lang="en-US" dirty="0" smtClean="0"/>
              <a:t>If it is not recorded as R0/1/2, should we </a:t>
            </a:r>
            <a:r>
              <a:rPr lang="en-US" b="1" dirty="0" smtClean="0"/>
              <a:t>extract it </a:t>
            </a:r>
            <a:r>
              <a:rPr lang="en-US" dirty="0" smtClean="0"/>
              <a:t>from the description of the pathologist and surgeon?</a:t>
            </a:r>
          </a:p>
          <a:p>
            <a:r>
              <a:rPr lang="en-US" u="sng" dirty="0" smtClean="0"/>
              <a:t>Treatment</a:t>
            </a:r>
          </a:p>
          <a:p>
            <a:pPr lvl="1"/>
            <a:r>
              <a:rPr lang="en-US" dirty="0" smtClean="0"/>
              <a:t>If not sure </a:t>
            </a:r>
            <a:r>
              <a:rPr lang="en-US" b="1" dirty="0" smtClean="0"/>
              <a:t>0 or 2 </a:t>
            </a:r>
            <a:r>
              <a:rPr lang="en-US" dirty="0" smtClean="0"/>
              <a:t>– which code to choose?</a:t>
            </a:r>
          </a:p>
          <a:p>
            <a:pPr lvl="1"/>
            <a:r>
              <a:rPr lang="en-US" dirty="0" smtClean="0"/>
              <a:t>If it is not performed, how to code date and hospital – empty fields or else?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GEP-NET difficulties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Morphology</a:t>
            </a:r>
          </a:p>
          <a:p>
            <a:pPr lvl="1"/>
            <a:r>
              <a:rPr lang="en-US" dirty="0" smtClean="0"/>
              <a:t>“well differentiated </a:t>
            </a:r>
            <a:r>
              <a:rPr lang="en-US" dirty="0" err="1" smtClean="0"/>
              <a:t>neuroendocrine</a:t>
            </a:r>
            <a:r>
              <a:rPr lang="en-US" dirty="0" smtClean="0"/>
              <a:t> carcinoma (atypical </a:t>
            </a:r>
            <a:r>
              <a:rPr lang="en-US" dirty="0" err="1" smtClean="0"/>
              <a:t>carcinoid</a:t>
            </a:r>
            <a:r>
              <a:rPr lang="en-US" dirty="0" smtClean="0"/>
              <a:t>) of head of pancreas”: </a:t>
            </a:r>
          </a:p>
          <a:p>
            <a:pPr lvl="1">
              <a:buNone/>
            </a:pPr>
            <a:r>
              <a:rPr lang="en-US" b="1" dirty="0" smtClean="0"/>
              <a:t>8249 32 </a:t>
            </a:r>
            <a:r>
              <a:rPr lang="en-US" dirty="0" smtClean="0"/>
              <a:t>(atypical </a:t>
            </a:r>
            <a:r>
              <a:rPr lang="en-US" dirty="0" err="1" smtClean="0"/>
              <a:t>carcinoid</a:t>
            </a:r>
            <a:r>
              <a:rPr lang="en-US" dirty="0" smtClean="0"/>
              <a:t> G2) vs.</a:t>
            </a:r>
            <a:r>
              <a:rPr lang="en-US" b="1" dirty="0" smtClean="0"/>
              <a:t>8246 31 </a:t>
            </a:r>
            <a:r>
              <a:rPr lang="en-US" dirty="0" smtClean="0"/>
              <a:t>(NEC, G1)</a:t>
            </a:r>
          </a:p>
          <a:p>
            <a:pPr lvl="1"/>
            <a:r>
              <a:rPr lang="en-US" dirty="0" smtClean="0"/>
              <a:t>“NET, </a:t>
            </a:r>
            <a:r>
              <a:rPr lang="en-US" dirty="0" err="1" smtClean="0"/>
              <a:t>carcinoid</a:t>
            </a:r>
            <a:r>
              <a:rPr lang="en-US" dirty="0" smtClean="0"/>
              <a:t> of head of pancreas, G2”</a:t>
            </a:r>
          </a:p>
          <a:p>
            <a:pPr lvl="1">
              <a:buNone/>
            </a:pPr>
            <a:r>
              <a:rPr lang="en-US" b="1" dirty="0" smtClean="0"/>
              <a:t>824032 </a:t>
            </a:r>
            <a:r>
              <a:rPr lang="en-US" dirty="0" smtClean="0"/>
              <a:t>(</a:t>
            </a:r>
            <a:r>
              <a:rPr lang="en-US" dirty="0" err="1" smtClean="0"/>
              <a:t>carcinoid</a:t>
            </a:r>
            <a:r>
              <a:rPr lang="en-US" dirty="0" smtClean="0"/>
              <a:t> G1) vs. </a:t>
            </a:r>
            <a:r>
              <a:rPr lang="en-US" b="1" dirty="0" smtClean="0"/>
              <a:t>824932 </a:t>
            </a:r>
            <a:r>
              <a:rPr lang="en-US" dirty="0" smtClean="0"/>
              <a:t>(G2 NET)</a:t>
            </a:r>
          </a:p>
          <a:p>
            <a:pPr lvl="1"/>
            <a:r>
              <a:rPr lang="en-US" dirty="0" smtClean="0"/>
              <a:t>82403</a:t>
            </a:r>
            <a:r>
              <a:rPr lang="en-US" b="1" dirty="0" smtClean="0"/>
              <a:t>1</a:t>
            </a:r>
            <a:r>
              <a:rPr lang="en-US" dirty="0" smtClean="0"/>
              <a:t> (</a:t>
            </a:r>
            <a:r>
              <a:rPr lang="en-US" dirty="0" err="1" smtClean="0"/>
              <a:t>carcinoid</a:t>
            </a:r>
            <a:r>
              <a:rPr lang="en-US" dirty="0" smtClean="0"/>
              <a:t>) vs.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82403</a:t>
            </a:r>
            <a:r>
              <a:rPr lang="en-US" b="1" dirty="0" smtClean="0"/>
              <a:t>9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(in case grade is not mentioned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carcinoid G?)</a:t>
            </a:r>
          </a:p>
          <a:p>
            <a:r>
              <a:rPr lang="en-US" u="sng" dirty="0" smtClean="0"/>
              <a:t>Reoperation</a:t>
            </a:r>
          </a:p>
          <a:p>
            <a:pPr lvl="1"/>
            <a:r>
              <a:rPr lang="en-US" dirty="0" smtClean="0"/>
              <a:t>Definition – any second operation after how long time?</a:t>
            </a:r>
          </a:p>
          <a:p>
            <a:r>
              <a:rPr lang="en-US" u="sng" dirty="0" smtClean="0"/>
              <a:t>Treatment</a:t>
            </a:r>
          </a:p>
          <a:p>
            <a:pPr lvl="1"/>
            <a:r>
              <a:rPr lang="en-US" dirty="0" smtClean="0"/>
              <a:t>How to code treatment with </a:t>
            </a:r>
            <a:r>
              <a:rPr lang="en-US" dirty="0" err="1" smtClean="0"/>
              <a:t>Sandostatin</a:t>
            </a:r>
            <a:r>
              <a:rPr lang="en-US" dirty="0" smtClean="0"/>
              <a:t>?</a:t>
            </a:r>
          </a:p>
          <a:p>
            <a:pPr lvl="2"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">
      <a:dk1>
        <a:sysClr val="windowText" lastClr="000000"/>
      </a:dk1>
      <a:lt1>
        <a:sysClr val="window" lastClr="FFFFFF"/>
      </a:lt1>
      <a:dk2>
        <a:srgbClr val="5EA226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1269</TotalTime>
  <Words>1131</Words>
  <Application>Microsoft Macintosh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RarecareNet-HR/Bulgarian CR</vt:lpstr>
      <vt:lpstr>Bulgarian national cancer registry (BNCR)</vt:lpstr>
      <vt:lpstr>Organization of registration</vt:lpstr>
      <vt:lpstr>Data sources</vt:lpstr>
      <vt:lpstr>Collection of information</vt:lpstr>
      <vt:lpstr>Collection of additional information</vt:lpstr>
      <vt:lpstr>RarecareNet-HR in Bulgaria</vt:lpstr>
      <vt:lpstr>RarecareNet-HR in Bulgaria</vt:lpstr>
      <vt:lpstr>GEP-NET difficulties</vt:lpstr>
      <vt:lpstr>Soft tissue sarcoma of limbs difficulties</vt:lpstr>
      <vt:lpstr>Testicular cancer difficulties</vt:lpstr>
      <vt:lpstr>Head and Neck cancer difficulties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RarecareNet-HR/Bulgarian CR</dc:title>
  <dc:creator>SBALO</dc:creator>
  <cp:lastModifiedBy>Chris Matthews</cp:lastModifiedBy>
  <cp:revision>81</cp:revision>
  <dcterms:created xsi:type="dcterms:W3CDTF">2014-01-10T08:59:48Z</dcterms:created>
  <dcterms:modified xsi:type="dcterms:W3CDTF">2014-08-04T11:20:54Z</dcterms:modified>
</cp:coreProperties>
</file>