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321" r:id="rId4"/>
    <p:sldId id="313" r:id="rId5"/>
    <p:sldId id="322" r:id="rId6"/>
    <p:sldId id="317" r:id="rId7"/>
    <p:sldId id="314" r:id="rId8"/>
    <p:sldId id="312" r:id="rId9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D5"/>
    <a:srgbClr val="F5E447"/>
    <a:srgbClr val="FFFF66"/>
    <a:srgbClr val="FFCC66"/>
    <a:srgbClr val="FFCC00"/>
    <a:srgbClr val="0033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6" autoAdjust="0"/>
    <p:restoredTop sz="94647" autoAdjust="0"/>
  </p:normalViewPr>
  <p:slideViewPr>
    <p:cSldViewPr>
      <p:cViewPr>
        <p:scale>
          <a:sx n="75" d="100"/>
          <a:sy n="75" d="100"/>
        </p:scale>
        <p:origin x="-3432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2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69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69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380A31-6E97-43E7-8E11-0E931BDC1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43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69" y="0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93" y="4715234"/>
            <a:ext cx="5437491" cy="446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69" y="9428857"/>
            <a:ext cx="2945984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BDD89-F9EF-48AB-A5CA-03BDD8873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78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2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4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5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E15AB-C58C-40E4-91F5-889FCC6AD0B3}" type="slidenum">
              <a:rPr lang="nl-NL" smtClean="0"/>
              <a:pPr/>
              <a:t>7</a:t>
            </a:fld>
            <a:endParaRPr lang="nl-NL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I expect WP 1 to present the general aim of the project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A4C0F-916D-456A-9F09-3778A022AC66}" type="slidenum">
              <a:rPr lang="nl-NL" smtClean="0"/>
              <a:pPr/>
              <a:t>8</a:t>
            </a:fld>
            <a:endParaRPr lang="nl-NL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it/imgres?imgurl=http://www.nanonord.dk/images/eu_logo.jpg&amp;imgrefurl=http://cdv.altrove.it/2007_11_01_archive.html&amp;h=284&amp;w=426&amp;sz=11&amp;hl=it&amp;start=8&amp;usg=__yUfhwimJm_NX6EYSntE6HhkfIiQ=&amp;tbnid=xx1uKZukoCCTsM:&amp;tbnh=84&amp;tbnw=126&amp;prev=/images?q=commissione+europea&amp;gbv=2&amp;hl=it&amp;sa=G" TargetMode="External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964238"/>
            <a:ext cx="79565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eu_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64238"/>
            <a:ext cx="1187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1619672" y="1772816"/>
            <a:ext cx="6264696" cy="37444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645424" cy="792088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12738"/>
            <a:ext cx="6010275" cy="7556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7813" y="1381125"/>
            <a:ext cx="7700962" cy="4462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6725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74675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8500" y="6786563"/>
            <a:ext cx="71438" cy="714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9536-54C7-4EDD-AAE4-4A032BE11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260350"/>
            <a:ext cx="1901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magine 9"/>
          <p:cNvPicPr>
            <a:picLocks noChangeAspect="1" noChangeArrowheads="1"/>
          </p:cNvPicPr>
          <p:nvPr userDrawn="1"/>
        </p:nvPicPr>
        <p:blipFill>
          <a:blip r:embed="rId6" cstate="print">
            <a:lum bright="-18000"/>
          </a:blip>
          <a:srcRect/>
          <a:stretch>
            <a:fillRect/>
          </a:stretch>
        </p:blipFill>
        <p:spPr bwMode="auto">
          <a:xfrm>
            <a:off x="0" y="6035675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5346700" y="6496050"/>
            <a:ext cx="3797300" cy="361950"/>
          </a:xfrm>
          <a:prstGeom prst="rect">
            <a:avLst/>
          </a:prstGeom>
          <a:gradFill rotWithShape="1">
            <a:gsLst>
              <a:gs pos="0">
                <a:srgbClr val="000000">
                  <a:alpha val="0"/>
                </a:srgbClr>
              </a:gs>
              <a:gs pos="100000">
                <a:srgbClr val="000000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>
                <a:solidFill>
                  <a:srgbClr val="FFFFFF"/>
                </a:solidFill>
                <a:latin typeface="Calibri" pitchFamily="34" charset="0"/>
              </a:rPr>
              <a:t>Information network on rare cancers</a:t>
            </a:r>
            <a:endParaRPr lang="it-IT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 txBox="1">
            <a:spLocks noChangeArrowheads="1"/>
          </p:cNvSpPr>
          <p:nvPr/>
        </p:nvSpPr>
        <p:spPr bwMode="auto">
          <a:xfrm>
            <a:off x="859111" y="908720"/>
            <a:ext cx="75215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Work </a:t>
            </a:r>
            <a:r>
              <a:rPr lang="en-GB" sz="3600" b="1" dirty="0">
                <a:latin typeface="Arial Narrow" pitchFamily="34" charset="0"/>
              </a:rPr>
              <a:t>Package </a:t>
            </a:r>
            <a:r>
              <a:rPr lang="en-GB" sz="3600" b="1" dirty="0" smtClean="0">
                <a:latin typeface="Arial Narrow" pitchFamily="34" charset="0"/>
              </a:rPr>
              <a:t>5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The data collection tool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Arial Narrow" pitchFamily="34" charset="0"/>
              </a:rPr>
              <a:t>Utrecht 17</a:t>
            </a:r>
            <a:r>
              <a:rPr lang="en-GB" sz="3600" b="1" baseline="30000" dirty="0" smtClean="0">
                <a:latin typeface="Arial Narrow" pitchFamily="34" charset="0"/>
              </a:rPr>
              <a:t>th</a:t>
            </a:r>
            <a:r>
              <a:rPr lang="en-GB" sz="3600" b="1" dirty="0" smtClean="0">
                <a:latin typeface="Arial Narrow" pitchFamily="34" charset="0"/>
              </a:rPr>
              <a:t> January 2014</a:t>
            </a:r>
            <a:endParaRPr lang="en-GB" sz="3600" b="1" dirty="0">
              <a:latin typeface="Arial Narrow" pitchFamily="34" charset="0"/>
            </a:endParaRPr>
          </a:p>
        </p:txBody>
      </p:sp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199518" y="2990851"/>
            <a:ext cx="6840760" cy="65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GB" sz="2800" dirty="0" smtClean="0">
                <a:latin typeface="Arial Narrow" pitchFamily="34" charset="0"/>
              </a:rPr>
              <a:t>The use of the data collection tool</a:t>
            </a:r>
            <a:endParaRPr lang="en-GB" sz="2800" dirty="0">
              <a:latin typeface="Arial Narrow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71513" y="4777060"/>
            <a:ext cx="71104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0" bIns="0" anchor="b"/>
          <a:lstStyle/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GB" sz="2500" dirty="0" smtClean="0">
                <a:latin typeface="+mj-lt"/>
              </a:rPr>
              <a:t>Jan Maarten van der </a:t>
            </a:r>
            <a:r>
              <a:rPr lang="en-GB" sz="2500" dirty="0" err="1" smtClean="0">
                <a:latin typeface="+mj-lt"/>
              </a:rPr>
              <a:t>Zwan</a:t>
            </a:r>
            <a:endParaRPr lang="en-GB" sz="25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152560" y="347812"/>
            <a:ext cx="5317482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nl-NL" sz="3600" b="1" dirty="0" smtClean="0">
                <a:latin typeface="+mj-lt"/>
                <a:ea typeface="+mj-ea"/>
                <a:cs typeface="+mj-cs"/>
              </a:rPr>
              <a:t>ACCESS data </a:t>
            </a:r>
            <a:r>
              <a:rPr lang="nl-NL" sz="3600" b="1" dirty="0" err="1" smtClean="0">
                <a:latin typeface="+mj-lt"/>
                <a:ea typeface="+mj-ea"/>
                <a:cs typeface="+mj-cs"/>
              </a:rPr>
              <a:t>collection</a:t>
            </a:r>
            <a:r>
              <a:rPr lang="nl-NL" sz="3600" b="1" dirty="0" smtClean="0">
                <a:latin typeface="+mj-lt"/>
                <a:ea typeface="+mj-ea"/>
                <a:cs typeface="+mj-cs"/>
              </a:rPr>
              <a:t> tool</a:t>
            </a:r>
            <a:endParaRPr lang="nl-NL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27583" y="1595021"/>
            <a:ext cx="70567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Why ACCESS?</a:t>
            </a:r>
          </a:p>
          <a:p>
            <a:endParaRPr lang="en-GB" sz="2000" dirty="0"/>
          </a:p>
          <a:p>
            <a:r>
              <a:rPr lang="en-GB" sz="2000" dirty="0" smtClean="0"/>
              <a:t>Positive:	- Different options to include data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- Availability of a uniform front screen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- Low costs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- Easy way to upload data	</a:t>
            </a:r>
          </a:p>
          <a:p>
            <a:r>
              <a:rPr lang="en-GB" sz="2000" dirty="0"/>
              <a:t>	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Negative:	- No option for real-time data check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- Does only work with correlating version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- No warning options included  </a:t>
            </a:r>
            <a:endParaRPr lang="en-GB" sz="2000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3426140" y="347812"/>
            <a:ext cx="277031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nl-NL" sz="3600" b="1" dirty="0" smtClean="0">
                <a:latin typeface="+mj-lt"/>
                <a:ea typeface="+mj-ea"/>
                <a:cs typeface="+mj-cs"/>
              </a:rPr>
              <a:t>Data </a:t>
            </a:r>
            <a:r>
              <a:rPr lang="nl-NL" sz="3600" b="1" dirty="0" err="1" smtClean="0">
                <a:latin typeface="+mj-lt"/>
                <a:ea typeface="+mj-ea"/>
                <a:cs typeface="+mj-cs"/>
              </a:rPr>
              <a:t>inclusion</a:t>
            </a:r>
            <a:endParaRPr lang="nl-NL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827583" y="1595021"/>
            <a:ext cx="70567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Data can be included in three ways:</a:t>
            </a:r>
          </a:p>
          <a:p>
            <a:endParaRPr lang="en-GB" sz="24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 smtClean="0"/>
              <a:t>Automatic Upload of data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 smtClean="0"/>
              <a:t>Manual inclusion of data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400" dirty="0" smtClean="0"/>
              <a:t>A combination of both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Helpdesk: j.vanderzwan@iknl.nl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75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184090" y="347812"/>
            <a:ext cx="3254417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Manual inclusion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67544" y="1595021"/>
            <a:ext cx="36004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Open the Access file</a:t>
            </a:r>
          </a:p>
          <a:p>
            <a:endParaRPr lang="nl-NL" sz="2400" dirty="0"/>
          </a:p>
          <a:p>
            <a:r>
              <a:rPr lang="en-US" sz="2400" dirty="0"/>
              <a:t>Left-click on the “Forms Tab” on the left of your screen and select the correct category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Double clicking opens the form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002" y="1265217"/>
            <a:ext cx="410527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JL-OMLAAG 4"/>
          <p:cNvSpPr/>
          <p:nvPr/>
        </p:nvSpPr>
        <p:spPr>
          <a:xfrm rot="19177191">
            <a:off x="3923929" y="3367039"/>
            <a:ext cx="288033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72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184090" y="347812"/>
            <a:ext cx="3254417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Manual inclusion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99" y="2513856"/>
            <a:ext cx="5539382" cy="334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513856"/>
            <a:ext cx="6090782" cy="257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echte verbindingslijn 5"/>
          <p:cNvCxnSpPr/>
          <p:nvPr/>
        </p:nvCxnSpPr>
        <p:spPr>
          <a:xfrm flipV="1">
            <a:off x="414399" y="5085184"/>
            <a:ext cx="1565313" cy="772263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2483768" y="5085184"/>
            <a:ext cx="6155577" cy="772262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 8"/>
          <p:cNvSpPr/>
          <p:nvPr/>
        </p:nvSpPr>
        <p:spPr>
          <a:xfrm>
            <a:off x="414399" y="1268760"/>
            <a:ext cx="7469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CHECK </a:t>
            </a:r>
            <a:r>
              <a:rPr lang="en-US" sz="2400" dirty="0"/>
              <a:t>if you </a:t>
            </a:r>
            <a:r>
              <a:rPr lang="en-US" sz="2400" dirty="0" smtClean="0"/>
              <a:t>fill </a:t>
            </a:r>
            <a:r>
              <a:rPr lang="en-US" sz="2400" dirty="0"/>
              <a:t>in a new “Record”, </a:t>
            </a:r>
          </a:p>
          <a:p>
            <a:r>
              <a:rPr lang="en-US" sz="2400" dirty="0" smtClean="0"/>
              <a:t>- click </a:t>
            </a:r>
            <a:r>
              <a:rPr lang="en-US" sz="2400" dirty="0"/>
              <a:t>on </a:t>
            </a:r>
            <a:r>
              <a:rPr lang="en-US" sz="2400" dirty="0" smtClean="0"/>
              <a:t>      to </a:t>
            </a:r>
            <a:r>
              <a:rPr lang="en-US" sz="2400" dirty="0"/>
              <a:t>go to the last record </a:t>
            </a:r>
            <a:endParaRPr lang="en-US" sz="2400" dirty="0" smtClean="0"/>
          </a:p>
          <a:p>
            <a:r>
              <a:rPr lang="en-US" sz="2400" dirty="0" smtClean="0"/>
              <a:t>- click </a:t>
            </a:r>
            <a:r>
              <a:rPr lang="en-US" sz="2400" dirty="0"/>
              <a:t>on </a:t>
            </a:r>
            <a:r>
              <a:rPr lang="en-US" sz="2400" dirty="0" smtClean="0"/>
              <a:t>     to </a:t>
            </a:r>
            <a:r>
              <a:rPr lang="en-US" sz="2400" dirty="0"/>
              <a:t>create a new, empty, record</a:t>
            </a:r>
            <a:endParaRPr lang="nl-NL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1052" y="1720952"/>
            <a:ext cx="320189" cy="28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1052" y="2047254"/>
            <a:ext cx="357319" cy="29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6693408" y="126876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>
                <a:solidFill>
                  <a:srgbClr val="FF0000"/>
                </a:solidFill>
              </a:rPr>
              <a:t>!</a:t>
            </a:r>
            <a:endParaRPr lang="nl-NL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0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48265" y="347812"/>
            <a:ext cx="3926076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600" b="1" dirty="0" smtClean="0">
                <a:latin typeface="+mj-lt"/>
                <a:ea typeface="+mj-ea"/>
                <a:cs typeface="+mj-cs"/>
              </a:rPr>
              <a:t>Automated inclusion</a:t>
            </a:r>
            <a:endParaRPr lang="en-GB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340768"/>
            <a:ext cx="460057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264703" y="1340768"/>
            <a:ext cx="36592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/>
              <a:t>1. Open </a:t>
            </a:r>
            <a:r>
              <a:rPr lang="nl-NL" sz="2000" dirty="0"/>
              <a:t>the Access </a:t>
            </a:r>
            <a:r>
              <a:rPr lang="nl-NL" sz="2000" dirty="0" smtClean="0"/>
              <a:t>file</a:t>
            </a:r>
            <a:endParaRPr lang="nl-NL" sz="2000" dirty="0"/>
          </a:p>
          <a:p>
            <a:r>
              <a:rPr lang="en-US" sz="2000" dirty="0" smtClean="0"/>
              <a:t>2. Right-click </a:t>
            </a:r>
            <a:r>
              <a:rPr lang="en-US" sz="2000" dirty="0"/>
              <a:t>with the cursor on the corresponding </a:t>
            </a:r>
            <a:r>
              <a:rPr lang="en-US" sz="2000" dirty="0" smtClean="0"/>
              <a:t>table</a:t>
            </a:r>
            <a:endParaRPr lang="en-US" sz="2000" dirty="0"/>
          </a:p>
          <a:p>
            <a:r>
              <a:rPr lang="en-US" sz="2000" dirty="0" smtClean="0"/>
              <a:t>3. </a:t>
            </a:r>
            <a:r>
              <a:rPr lang="nl-NL" sz="2000" dirty="0" smtClean="0"/>
              <a:t>Go </a:t>
            </a:r>
            <a:r>
              <a:rPr lang="nl-NL" sz="2000" dirty="0" err="1"/>
              <a:t>to</a:t>
            </a:r>
            <a:r>
              <a:rPr lang="nl-NL" sz="2000" dirty="0"/>
              <a:t> “Import”</a:t>
            </a:r>
          </a:p>
          <a:p>
            <a:r>
              <a:rPr lang="en-US" sz="2000" dirty="0" smtClean="0"/>
              <a:t>4. Select </a:t>
            </a:r>
            <a:r>
              <a:rPr lang="en-US" sz="2000" dirty="0"/>
              <a:t>the type of </a:t>
            </a:r>
            <a:r>
              <a:rPr lang="en-US" sz="2000" dirty="0" smtClean="0"/>
              <a:t>data</a:t>
            </a:r>
          </a:p>
          <a:p>
            <a:r>
              <a:rPr lang="en-US" sz="2000" dirty="0" smtClean="0"/>
              <a:t>5. Browse </a:t>
            </a:r>
            <a:r>
              <a:rPr lang="en-US" sz="2000" dirty="0"/>
              <a:t>to the file location</a:t>
            </a:r>
          </a:p>
          <a:p>
            <a:r>
              <a:rPr lang="en-US" sz="2000" dirty="0" smtClean="0"/>
              <a:t>6. Select </a:t>
            </a:r>
            <a:r>
              <a:rPr lang="en-US" sz="2000" dirty="0"/>
              <a:t>the right table to import the data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Follow </a:t>
            </a:r>
            <a:r>
              <a:rPr lang="en-US" sz="2000" dirty="0"/>
              <a:t>the steps in the import wizard and make sure to use the headings of </a:t>
            </a:r>
            <a:r>
              <a:rPr lang="en-US" sz="2000" dirty="0" smtClean="0"/>
              <a:t>the </a:t>
            </a:r>
            <a:r>
              <a:rPr lang="nl-NL" sz="2000" dirty="0" smtClean="0"/>
              <a:t>columns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3874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469957" y="347812"/>
            <a:ext cx="468269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nl-NL" sz="3600" b="1" dirty="0" err="1" smtClean="0">
                <a:latin typeface="+mj-lt"/>
                <a:ea typeface="+mj-ea"/>
                <a:cs typeface="+mj-cs"/>
              </a:rPr>
              <a:t>Combined</a:t>
            </a:r>
            <a:r>
              <a:rPr lang="nl-NL" sz="3600" b="1" dirty="0" smtClean="0">
                <a:latin typeface="+mj-lt"/>
                <a:ea typeface="+mj-ea"/>
                <a:cs typeface="+mj-cs"/>
              </a:rPr>
              <a:t> data </a:t>
            </a:r>
            <a:r>
              <a:rPr lang="nl-NL" sz="3600" b="1" dirty="0" err="1" smtClean="0">
                <a:latin typeface="+mj-lt"/>
                <a:ea typeface="+mj-ea"/>
                <a:cs typeface="+mj-cs"/>
              </a:rPr>
              <a:t>inclusion</a:t>
            </a:r>
            <a:endParaRPr lang="nl-NL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27583" y="1591053"/>
            <a:ext cx="70567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First follow the automated procedure</a:t>
            </a:r>
          </a:p>
          <a:p>
            <a:endParaRPr lang="en-GB" sz="2400" dirty="0" smtClean="0"/>
          </a:p>
          <a:p>
            <a:pPr marL="285750" indent="-285750">
              <a:buFontTx/>
              <a:buChar char="-"/>
            </a:pPr>
            <a:r>
              <a:rPr lang="en-GB" sz="2400" dirty="0" smtClean="0"/>
              <a:t>Second you can manually check following the manual procedure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  <a:p>
            <a:endParaRPr lang="en-GB" dirty="0"/>
          </a:p>
          <a:p>
            <a:r>
              <a:rPr lang="en-GB" sz="2400" i="1" dirty="0" smtClean="0"/>
              <a:t>The other way around is not possible</a:t>
            </a:r>
            <a:r>
              <a:rPr lang="en-GB" dirty="0" smtClean="0"/>
              <a:t>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232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688" y="260648"/>
            <a:ext cx="60102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Questions and suggestions</a:t>
            </a:r>
          </a:p>
        </p:txBody>
      </p:sp>
      <p:pic>
        <p:nvPicPr>
          <p:cNvPr id="47106" name="Picture 2" descr="http://marketingepic.com/sites/marketingepic.com/files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9644" y="1484784"/>
            <a:ext cx="5208587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44166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">
  <a:themeElements>
    <a:clrScheme name="C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299</Words>
  <Application>Microsoft Macintosh PowerPoint</Application>
  <PresentationFormat>On-screen Show (4:3)</PresentationFormat>
  <Paragraphs>72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Capsule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and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Rizzo</dc:creator>
  <cp:lastModifiedBy>Chris Matthews</cp:lastModifiedBy>
  <cp:revision>160</cp:revision>
  <cp:lastPrinted>2014-01-16T14:17:18Z</cp:lastPrinted>
  <dcterms:created xsi:type="dcterms:W3CDTF">2008-10-25T15:12:06Z</dcterms:created>
  <dcterms:modified xsi:type="dcterms:W3CDTF">2014-08-04T11:21:27Z</dcterms:modified>
</cp:coreProperties>
</file>