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313" r:id="rId4"/>
    <p:sldId id="317" r:id="rId5"/>
    <p:sldId id="314" r:id="rId6"/>
    <p:sldId id="315" r:id="rId7"/>
    <p:sldId id="318" r:id="rId8"/>
    <p:sldId id="319" r:id="rId9"/>
    <p:sldId id="320" r:id="rId10"/>
    <p:sldId id="312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5"/>
    <a:srgbClr val="F5E447"/>
    <a:srgbClr val="FFFF66"/>
    <a:srgbClr val="FFCC66"/>
    <a:srgbClr val="FFCC00"/>
    <a:srgbClr val="0033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6" autoAdjust="0"/>
    <p:restoredTop sz="94647" autoAdjust="0"/>
  </p:normalViewPr>
  <p:slideViewPr>
    <p:cSldViewPr>
      <p:cViewPr>
        <p:scale>
          <a:sx n="75" d="100"/>
          <a:sy n="75" d="100"/>
        </p:scale>
        <p:origin x="-3432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69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69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380A31-6E97-43E7-8E11-0E931BDC1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43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69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93" y="4715234"/>
            <a:ext cx="5437491" cy="446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69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BDD89-F9EF-48AB-A5CA-03BDD8873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78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2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4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5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7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8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9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4C0F-916D-456A-9F09-3778A022AC66}" type="slidenum">
              <a:rPr lang="nl-NL" smtClean="0"/>
              <a:pPr/>
              <a:t>10</a:t>
            </a:fld>
            <a:endParaRPr lang="nl-NL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it/imgres?imgurl=http://www.nanonord.dk/images/eu_logo.jpg&amp;imgrefurl=http://cdv.altrove.it/2007_11_01_archive.html&amp;h=284&amp;w=426&amp;sz=11&amp;hl=it&amp;start=8&amp;usg=__yUfhwimJm_NX6EYSntE6HhkfIiQ=&amp;tbnid=xx1uKZukoCCTsM:&amp;tbnh=84&amp;tbnw=126&amp;prev=/images?q=commissione+europea&amp;gbv=2&amp;hl=it&amp;sa=G" TargetMode="External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964238"/>
            <a:ext cx="79565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eu_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4238"/>
            <a:ext cx="1187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1619672" y="1772816"/>
            <a:ext cx="6264696" cy="37444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645424" cy="7920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12738"/>
            <a:ext cx="6010275" cy="7556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7813" y="1381125"/>
            <a:ext cx="7700962" cy="4462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6725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74675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8500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9536-54C7-4EDD-AAE4-4A032BE11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60350"/>
            <a:ext cx="1901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magine 9"/>
          <p:cNvPicPr>
            <a:picLocks noChangeAspect="1" noChangeArrowheads="1"/>
          </p:cNvPicPr>
          <p:nvPr userDrawn="1"/>
        </p:nvPicPr>
        <p:blipFill>
          <a:blip r:embed="rId6" cstate="print">
            <a:lum bright="-18000"/>
          </a:blip>
          <a:srcRect/>
          <a:stretch>
            <a:fillRect/>
          </a:stretch>
        </p:blipFill>
        <p:spPr bwMode="auto">
          <a:xfrm>
            <a:off x="0" y="6035675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5346700" y="6496050"/>
            <a:ext cx="3797300" cy="361950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rgbClr val="000000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>
                <a:solidFill>
                  <a:srgbClr val="FFFFFF"/>
                </a:solidFill>
                <a:latin typeface="Calibri" pitchFamily="34" charset="0"/>
              </a:rPr>
              <a:t>Information network on rare cancers</a:t>
            </a:r>
            <a:endParaRPr lang="it-IT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.vanderzwan@iknl.n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.vanderzwan@iknl.n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 txBox="1">
            <a:spLocks noChangeArrowheads="1"/>
          </p:cNvSpPr>
          <p:nvPr/>
        </p:nvSpPr>
        <p:spPr bwMode="auto">
          <a:xfrm>
            <a:off x="859111" y="908720"/>
            <a:ext cx="75215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Work </a:t>
            </a:r>
            <a:r>
              <a:rPr lang="en-GB" sz="3600" b="1" dirty="0">
                <a:latin typeface="Arial Narrow" pitchFamily="34" charset="0"/>
              </a:rPr>
              <a:t>Package </a:t>
            </a:r>
            <a:r>
              <a:rPr lang="en-GB" sz="3600" b="1" dirty="0" smtClean="0">
                <a:latin typeface="Arial Narrow" pitchFamily="34" charset="0"/>
              </a:rPr>
              <a:t>5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The way forward 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Utrecht 17</a:t>
            </a:r>
            <a:r>
              <a:rPr lang="en-GB" sz="3600" b="1" baseline="30000" dirty="0" smtClean="0">
                <a:latin typeface="Arial Narrow" pitchFamily="34" charset="0"/>
              </a:rPr>
              <a:t>th</a:t>
            </a:r>
            <a:r>
              <a:rPr lang="en-GB" sz="3600" b="1" dirty="0" smtClean="0">
                <a:latin typeface="Arial Narrow" pitchFamily="34" charset="0"/>
              </a:rPr>
              <a:t> January 2014</a:t>
            </a:r>
            <a:endParaRPr lang="en-GB" sz="3600" b="1" dirty="0">
              <a:latin typeface="Arial Narrow" pitchFamily="34" charset="0"/>
            </a:endParaRPr>
          </a:p>
        </p:txBody>
      </p:sp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199518" y="2990850"/>
            <a:ext cx="684076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GB" sz="2800" dirty="0" smtClean="0">
                <a:latin typeface="Arial Narrow" pitchFamily="34" charset="0"/>
              </a:rPr>
              <a:t>Timeline for the High Resolution study</a:t>
            </a:r>
            <a:endParaRPr lang="en-GB" sz="2800" dirty="0">
              <a:latin typeface="Arial Narrow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71513" y="4777060"/>
            <a:ext cx="71104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0" bIns="0" anchor="b"/>
          <a:lstStyle/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GB" sz="2500" dirty="0" smtClean="0">
                <a:latin typeface="+mj-lt"/>
              </a:rPr>
              <a:t>Jan Maarten van der </a:t>
            </a:r>
            <a:r>
              <a:rPr lang="en-GB" sz="2500" dirty="0" err="1" smtClean="0">
                <a:latin typeface="+mj-lt"/>
              </a:rPr>
              <a:t>Zwan</a:t>
            </a:r>
            <a:endParaRPr lang="en-GB" sz="25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688" y="260648"/>
            <a:ext cx="60102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Questions and suggestions</a:t>
            </a:r>
          </a:p>
        </p:txBody>
      </p:sp>
      <p:pic>
        <p:nvPicPr>
          <p:cNvPr id="47106" name="Picture 2" descr="http://marketingepic.com/sites/marketingepic.com/files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9644" y="1484784"/>
            <a:ext cx="5208587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44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80021" y="1699816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Start data collection</a:t>
            </a:r>
          </a:p>
        </p:txBody>
      </p:sp>
      <p:sp>
        <p:nvSpPr>
          <p:cNvPr id="6" name="Rechthoek 5"/>
          <p:cNvSpPr/>
          <p:nvPr/>
        </p:nvSpPr>
        <p:spPr>
          <a:xfrm>
            <a:off x="2780021" y="238953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  <a:r>
              <a:rPr lang="en-US" i="1" dirty="0" smtClean="0"/>
              <a:t> </a:t>
            </a:r>
            <a:r>
              <a:rPr lang="en-US" dirty="0" smtClean="0"/>
              <a:t>collection completed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954390" y="347812"/>
            <a:ext cx="171380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nl-NL" sz="3600" b="1" dirty="0" err="1">
                <a:latin typeface="+mj-lt"/>
                <a:ea typeface="+mj-ea"/>
                <a:cs typeface="+mj-cs"/>
              </a:rPr>
              <a:t>Timeline</a:t>
            </a:r>
            <a:endParaRPr lang="nl-NL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780021" y="3000666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Run </a:t>
            </a:r>
            <a:r>
              <a:rPr lang="en-US" dirty="0" smtClean="0"/>
              <a:t>data check </a:t>
            </a:r>
            <a:r>
              <a:rPr lang="en-US" dirty="0"/>
              <a:t>exercise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2780021" y="3645024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Feedback data check exercise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2780021" y="4354016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Final data analyses</a:t>
            </a:r>
            <a:endParaRPr lang="nl-NL" dirty="0"/>
          </a:p>
        </p:txBody>
      </p:sp>
      <p:sp>
        <p:nvSpPr>
          <p:cNvPr id="9" name="Vijfhoek 8"/>
          <p:cNvSpPr/>
          <p:nvPr/>
        </p:nvSpPr>
        <p:spPr>
          <a:xfrm rot="5400000">
            <a:off x="363682" y="3387854"/>
            <a:ext cx="3745408" cy="3693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1943273" y="1889364"/>
            <a:ext cx="58622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943273" y="4515212"/>
            <a:ext cx="58622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940830" y="3829690"/>
            <a:ext cx="58622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943273" y="2602494"/>
            <a:ext cx="58622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943272" y="3190338"/>
            <a:ext cx="58622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761194" y="16978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January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82526" y="238556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April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1145" y="30056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May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61194" y="36450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June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06003" y="433054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August</a:t>
            </a:r>
          </a:p>
        </p:txBody>
      </p:sp>
      <p:sp>
        <p:nvSpPr>
          <p:cNvPr id="26" name="Rechthoek 25"/>
          <p:cNvSpPr/>
          <p:nvPr/>
        </p:nvSpPr>
        <p:spPr>
          <a:xfrm>
            <a:off x="1150191" y="562989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Final Report for EU</a:t>
            </a:r>
            <a:endParaRPr lang="nl-NL" b="1" dirty="0"/>
          </a:p>
        </p:txBody>
      </p:sp>
      <p:cxnSp>
        <p:nvCxnSpPr>
          <p:cNvPr id="27" name="Rechte verbindingslijn 26"/>
          <p:cNvCxnSpPr/>
          <p:nvPr/>
        </p:nvCxnSpPr>
        <p:spPr>
          <a:xfrm>
            <a:off x="1946775" y="5013176"/>
            <a:ext cx="58622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hoek 27"/>
          <p:cNvSpPr/>
          <p:nvPr/>
        </p:nvSpPr>
        <p:spPr>
          <a:xfrm>
            <a:off x="2780021" y="4828510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Presentation final results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706003" y="482851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October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88333" y="347812"/>
            <a:ext cx="384592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Start Data collection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583" y="1595021"/>
            <a:ext cx="695094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Discussion data collection protocol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Revision of the protocol and data collection tool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Ask permission data protection boards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Collect data following protocol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Send in collected data</a:t>
            </a:r>
          </a:p>
          <a:p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/>
              <a:t>Help Desk for questions (</a:t>
            </a:r>
            <a:r>
              <a:rPr lang="en-GB" sz="2400" dirty="0">
                <a:hlinkClick r:id="rId3"/>
              </a:rPr>
              <a:t>j.vanderzwan@iknl.nl</a:t>
            </a:r>
            <a:r>
              <a:rPr lang="en-GB" sz="2400" dirty="0"/>
              <a:t>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372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374573" y="347812"/>
            <a:ext cx="487345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Data collection completed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583" y="1595021"/>
            <a:ext cx="684076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Send in the dataset to: </a:t>
            </a:r>
            <a:r>
              <a:rPr lang="en-GB" sz="2400" dirty="0" smtClean="0">
                <a:hlinkClick r:id="rId3"/>
              </a:rPr>
              <a:t>j.vanderzwan@iknl.nl</a:t>
            </a:r>
            <a:endParaRPr lang="en-GB" sz="2400" dirty="0" smtClean="0"/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Encrypt the database by using: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GB" sz="2400" dirty="0" smtClean="0"/>
              <a:t>WinZip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GB" sz="2400" dirty="0" smtClean="0"/>
              <a:t>WinRAR</a:t>
            </a:r>
          </a:p>
          <a:p>
            <a:pPr lvl="2"/>
            <a:r>
              <a:rPr lang="en-GB" sz="2400" i="1" dirty="0" smtClean="0"/>
              <a:t>Password*: 	Country and Capital </a:t>
            </a:r>
          </a:p>
          <a:p>
            <a:pPr lvl="2"/>
            <a:r>
              <a:rPr lang="en-GB" sz="2400" i="1" dirty="0" smtClean="0"/>
              <a:t>		(small letters only)</a:t>
            </a:r>
          </a:p>
          <a:p>
            <a:pPr lvl="2"/>
            <a:endParaRPr lang="en-GB" sz="2400" i="1" dirty="0" smtClean="0"/>
          </a:p>
          <a:p>
            <a:pPr lvl="2"/>
            <a:r>
              <a:rPr lang="en-GB" sz="2400" i="1" dirty="0" smtClean="0"/>
              <a:t>Example:	</a:t>
            </a:r>
            <a:r>
              <a:rPr lang="en-GB" sz="2400" i="1" dirty="0" err="1" smtClean="0"/>
              <a:t>netherlandamsterdam</a:t>
            </a:r>
            <a:endParaRPr lang="en-GB" sz="2400" i="1" dirty="0"/>
          </a:p>
          <a:p>
            <a:pPr lvl="2"/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dirty="0" smtClean="0"/>
              <a:t>*This password will be used for further exchange of data</a:t>
            </a:r>
          </a:p>
        </p:txBody>
      </p:sp>
    </p:spTree>
    <p:extLst>
      <p:ext uri="{BB962C8B-B14F-4D97-AF65-F5344CB8AC3E}">
        <p14:creationId xmlns:p14="http://schemas.microsoft.com/office/powerpoint/2010/main" val="53874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321947" y="347812"/>
            <a:ext cx="297870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nl-NL" sz="3600" b="1" dirty="0" smtClean="0">
                <a:latin typeface="+mj-lt"/>
                <a:ea typeface="+mj-ea"/>
                <a:cs typeface="+mj-cs"/>
              </a:rPr>
              <a:t>Run data check</a:t>
            </a:r>
            <a:endParaRPr lang="nl-NL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27583" y="1591053"/>
            <a:ext cx="686438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Data collection completed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Data check upon:</a:t>
            </a:r>
          </a:p>
          <a:p>
            <a:pPr marL="285750" indent="-285750">
              <a:buFontTx/>
              <a:buChar char="-"/>
            </a:pPr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Completeness of the data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Strange combinations </a:t>
            </a:r>
            <a:r>
              <a:rPr lang="en-GB" sz="2400" dirty="0" err="1" smtClean="0"/>
              <a:t>topo</a:t>
            </a:r>
            <a:r>
              <a:rPr lang="en-GB" sz="2400" dirty="0" smtClean="0"/>
              <a:t> / </a:t>
            </a:r>
            <a:r>
              <a:rPr lang="en-GB" sz="2400" dirty="0" err="1" smtClean="0"/>
              <a:t>morpho</a:t>
            </a:r>
            <a:r>
              <a:rPr lang="en-GB" sz="2400" dirty="0" smtClean="0"/>
              <a:t> codes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Rarities for TNM and staging</a:t>
            </a:r>
          </a:p>
          <a:p>
            <a:pPr marL="0" lvl="1"/>
            <a:endParaRPr lang="en-GB" sz="2400" dirty="0" smtClean="0"/>
          </a:p>
          <a:p>
            <a:pPr marL="342900" lvl="1" indent="-342900">
              <a:buFontTx/>
              <a:buChar char="-"/>
            </a:pPr>
            <a:r>
              <a:rPr lang="en-GB" sz="2400" dirty="0" smtClean="0"/>
              <a:t>Ask expert opinion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GB" sz="2400" dirty="0" smtClean="0"/>
              <a:t>Clinicians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GB" sz="2400" dirty="0" smtClean="0"/>
              <a:t>CR experts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232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64905" y="347812"/>
            <a:ext cx="4092788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Feedback data check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583" y="1595021"/>
            <a:ext cx="72728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Cancer Registries will be informed with the results of the data check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Cancer Registries correct their data or motivate the results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There is an agreement on the final data set</a:t>
            </a:r>
            <a:endParaRPr lang="en-GB" sz="2400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9721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984522" y="347812"/>
            <a:ext cx="365356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Final data analyses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583" y="1595021"/>
            <a:ext cx="72728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The data will be analysed for presentation</a:t>
            </a:r>
          </a:p>
          <a:p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Per country/region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EU overall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Per indicator</a:t>
            </a:r>
          </a:p>
          <a:p>
            <a:pPr lvl="1"/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Additional analyses in case possible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0397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604085" y="347812"/>
            <a:ext cx="241444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Final results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583" y="1595021"/>
            <a:ext cx="72728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The outcome will be presented to the participating Cancer Registries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The outcome will be presented to the collaborating partners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Final report to the European Commission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Scientific publication in case of approval from the participating Cancer Registries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1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657516" y="347812"/>
            <a:ext cx="1612942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Finance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583" y="1595021"/>
            <a:ext cx="72728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At the moment we are working on an amendment for shifting money within our Work Package to contribute to the data collection.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In case the amendment is approved we can support each country with:</a:t>
            </a:r>
          </a:p>
          <a:p>
            <a:r>
              <a:rPr lang="en-GB" sz="2400" dirty="0" smtClean="0"/>
              <a:t> </a:t>
            </a:r>
          </a:p>
          <a:p>
            <a:pPr algn="ctr"/>
            <a:r>
              <a:rPr lang="en-GB" sz="2400" dirty="0" smtClean="0"/>
              <a:t>€2000,-*</a:t>
            </a:r>
          </a:p>
          <a:p>
            <a:pPr algn="ctr"/>
            <a:endParaRPr lang="en-GB" sz="2000" dirty="0"/>
          </a:p>
          <a:p>
            <a:r>
              <a:rPr lang="en-GB" sz="2000" dirty="0" smtClean="0"/>
              <a:t>* This will be transferred to your cancer registry after submitting your data for analyses</a:t>
            </a:r>
          </a:p>
        </p:txBody>
      </p:sp>
    </p:spTree>
    <p:extLst>
      <p:ext uri="{BB962C8B-B14F-4D97-AF65-F5344CB8AC3E}">
        <p14:creationId xmlns:p14="http://schemas.microsoft.com/office/powerpoint/2010/main" val="2085573224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">
  <a:themeElements>
    <a:clrScheme name="C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403</Words>
  <Application>Microsoft Macintosh PowerPoint</Application>
  <PresentationFormat>On-screen Show (4:3)</PresentationFormat>
  <Paragraphs>112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and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Rizzo</dc:creator>
  <cp:lastModifiedBy>Chris Matthews</cp:lastModifiedBy>
  <cp:revision>154</cp:revision>
  <cp:lastPrinted>2014-01-16T14:17:18Z</cp:lastPrinted>
  <dcterms:created xsi:type="dcterms:W3CDTF">2008-10-25T15:12:06Z</dcterms:created>
  <dcterms:modified xsi:type="dcterms:W3CDTF">2014-08-04T11:21:43Z</dcterms:modified>
</cp:coreProperties>
</file>